
<file path=[Content_Types].xml><?xml version="1.0" encoding="utf-8"?>
<Types xmlns="http://schemas.openxmlformats.org/package/2006/content-types">
  <Default Extension="png" ContentType="image/png"/>
  <Default Extension="emf" ContentType="image/x-emf"/>
  <Default Extension="MOV" ContentType="video/quicktime"/>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24"/>
  </p:notesMasterIdLst>
  <p:handoutMasterIdLst>
    <p:handoutMasterId r:id="rId25"/>
  </p:handoutMasterIdLst>
  <p:sldIdLst>
    <p:sldId id="263" r:id="rId7"/>
    <p:sldId id="266" r:id="rId8"/>
    <p:sldId id="271" r:id="rId9"/>
    <p:sldId id="277" r:id="rId10"/>
    <p:sldId id="276" r:id="rId11"/>
    <p:sldId id="278" r:id="rId12"/>
    <p:sldId id="274" r:id="rId13"/>
    <p:sldId id="279" r:id="rId14"/>
    <p:sldId id="280" r:id="rId15"/>
    <p:sldId id="281" r:id="rId16"/>
    <p:sldId id="282" r:id="rId17"/>
    <p:sldId id="285" r:id="rId18"/>
    <p:sldId id="286" r:id="rId19"/>
    <p:sldId id="268" r:id="rId20"/>
    <p:sldId id="269" r:id="rId21"/>
    <p:sldId id="284" r:id="rId22"/>
    <p:sldId id="287" r:id="rId23"/>
  </p:sldIdLst>
  <p:sldSz cx="9144000" cy="6858000" type="letter"/>
  <p:notesSz cx="9296400" cy="7010400"/>
  <p:defaultText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4"/>
    <a:srgbClr val="000000"/>
    <a:srgbClr val="695D54"/>
    <a:srgbClr val="BDB6B0"/>
    <a:srgbClr val="5B9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7726" autoAdjust="0"/>
  </p:normalViewPr>
  <p:slideViewPr>
    <p:cSldViewPr>
      <p:cViewPr varScale="1">
        <p:scale>
          <a:sx n="111" d="100"/>
          <a:sy n="111" d="100"/>
        </p:scale>
        <p:origin x="157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7" d="100"/>
          <a:sy n="107" d="100"/>
        </p:scale>
        <p:origin x="-2382"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CD7B-4F81-A93A-7A8B25813922}"/>
              </c:ext>
            </c:extLst>
          </c:dPt>
          <c:dPt>
            <c:idx val="1"/>
            <c:invertIfNegative val="0"/>
            <c:bubble3D val="0"/>
            <c:spPr>
              <a:solidFill>
                <a:srgbClr val="0070C0"/>
              </a:solidFill>
              <a:ln>
                <a:noFill/>
              </a:ln>
              <a:effectLst/>
            </c:spPr>
            <c:extLst>
              <c:ext xmlns:c16="http://schemas.microsoft.com/office/drawing/2014/chart" uri="{C3380CC4-5D6E-409C-BE32-E72D297353CC}">
                <c16:uniqueId val="{00000003-CD7B-4F81-A93A-7A8B25813922}"/>
              </c:ext>
            </c:extLst>
          </c:dPt>
          <c:dPt>
            <c:idx val="2"/>
            <c:invertIfNegative val="0"/>
            <c:bubble3D val="0"/>
            <c:spPr>
              <a:solidFill>
                <a:srgbClr val="7030A0"/>
              </a:solidFill>
              <a:ln>
                <a:noFill/>
              </a:ln>
              <a:effectLst/>
            </c:spPr>
            <c:extLst>
              <c:ext xmlns:c16="http://schemas.microsoft.com/office/drawing/2014/chart" uri="{C3380CC4-5D6E-409C-BE32-E72D297353CC}">
                <c16:uniqueId val="{00000005-CD7B-4F81-A93A-7A8B25813922}"/>
              </c:ext>
            </c:extLst>
          </c:dPt>
          <c:dPt>
            <c:idx val="3"/>
            <c:invertIfNegative val="0"/>
            <c:bubble3D val="0"/>
            <c:spPr>
              <a:solidFill>
                <a:srgbClr val="FF0000"/>
              </a:solidFill>
              <a:ln>
                <a:noFill/>
              </a:ln>
              <a:effectLst/>
            </c:spPr>
            <c:extLst>
              <c:ext xmlns:c16="http://schemas.microsoft.com/office/drawing/2014/chart" uri="{C3380CC4-5D6E-409C-BE32-E72D297353CC}">
                <c16:uniqueId val="{00000007-CD7B-4F81-A93A-7A8B25813922}"/>
              </c:ext>
            </c:extLst>
          </c:dPt>
          <c:dPt>
            <c:idx val="4"/>
            <c:invertIfNegative val="0"/>
            <c:bubble3D val="0"/>
            <c:spPr>
              <a:solidFill>
                <a:srgbClr val="FFC000"/>
              </a:solidFill>
              <a:ln>
                <a:noFill/>
              </a:ln>
              <a:effectLst/>
            </c:spPr>
            <c:extLst>
              <c:ext xmlns:c16="http://schemas.microsoft.com/office/drawing/2014/chart" uri="{C3380CC4-5D6E-409C-BE32-E72D297353CC}">
                <c16:uniqueId val="{00000009-CD7B-4F81-A93A-7A8B258139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Patient Experience</c:v>
                </c:pt>
                <c:pt idx="1">
                  <c:v>Quality/Patient Safety</c:v>
                </c:pt>
                <c:pt idx="2">
                  <c:v>Cost Management/Reduction</c:v>
                </c:pt>
                <c:pt idx="3">
                  <c:v>EMRs/Meaninful Use/IT</c:v>
                </c:pt>
                <c:pt idx="4">
                  <c:v>Employee Engagement/Satisfaction</c:v>
                </c:pt>
              </c:strCache>
            </c:strRef>
          </c:cat>
          <c:val>
            <c:numRef>
              <c:f>Sheet1!$B$2:$B$6</c:f>
              <c:numCache>
                <c:formatCode>0%</c:formatCode>
                <c:ptCount val="5"/>
                <c:pt idx="0">
                  <c:v>0.7</c:v>
                </c:pt>
                <c:pt idx="1">
                  <c:v>0.63</c:v>
                </c:pt>
                <c:pt idx="2">
                  <c:v>0.37</c:v>
                </c:pt>
                <c:pt idx="3">
                  <c:v>0.35</c:v>
                </c:pt>
                <c:pt idx="4">
                  <c:v>0.22</c:v>
                </c:pt>
              </c:numCache>
            </c:numRef>
          </c:val>
          <c:extLst>
            <c:ext xmlns:c16="http://schemas.microsoft.com/office/drawing/2014/chart" uri="{C3380CC4-5D6E-409C-BE32-E72D297353CC}">
              <c16:uniqueId val="{0000000A-CD7B-4F81-A93A-7A8B25813922}"/>
            </c:ext>
          </c:extLst>
        </c:ser>
        <c:dLbls>
          <c:showLegendKey val="0"/>
          <c:showVal val="0"/>
          <c:showCatName val="0"/>
          <c:showSerName val="0"/>
          <c:showPercent val="0"/>
          <c:showBubbleSize val="0"/>
        </c:dLbls>
        <c:gapWidth val="182"/>
        <c:axId val="345200824"/>
        <c:axId val="345201216"/>
      </c:barChart>
      <c:catAx>
        <c:axId val="345200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201216"/>
        <c:crosses val="autoZero"/>
        <c:auto val="1"/>
        <c:lblAlgn val="ctr"/>
        <c:lblOffset val="100"/>
        <c:noMultiLvlLbl val="0"/>
      </c:catAx>
      <c:valAx>
        <c:axId val="3452012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45200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rgbClr val="FF0000"/>
            </a:solidFill>
          </c:spPr>
          <c:explosion val="26"/>
          <c:dPt>
            <c:idx val="0"/>
            <c:bubble3D val="0"/>
            <c:explosion val="22"/>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394-4971-8A5E-211B23368BEE}"/>
              </c:ext>
            </c:extLst>
          </c:dPt>
          <c:dPt>
            <c:idx val="1"/>
            <c:bubble3D val="0"/>
            <c:explosion val="1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6394-4971-8A5E-211B23368BEE}"/>
              </c:ext>
            </c:extLst>
          </c:dPt>
          <c:dLbls>
            <c:dLbl>
              <c:idx val="0"/>
              <c:layout>
                <c:manualLayout>
                  <c:x val="-0.24235009085402795"/>
                  <c:y val="-0.20517630948305379"/>
                </c:manualLayout>
              </c:layout>
              <c:tx>
                <c:rich>
                  <a:bodyPr/>
                  <a:lstStyle/>
                  <a:p>
                    <a:r>
                      <a:rPr lang="en-US" sz="750" dirty="0"/>
                      <a:t>Quality Measures</a:t>
                    </a:r>
                  </a:p>
                  <a:p>
                    <a:fld id="{0B5876BE-E083-4ED1-89ED-CC76D7288764}" type="VALUE">
                      <a:rPr lang="en-US" sz="75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394-4971-8A5E-211B23368BEE}"/>
                </c:ext>
              </c:extLst>
            </c:dLbl>
            <c:dLbl>
              <c:idx val="1"/>
              <c:layout>
                <c:manualLayout>
                  <c:x val="0.19529757217847768"/>
                  <c:y val="6.9062253937007878E-2"/>
                </c:manualLayout>
              </c:layout>
              <c:tx>
                <c:rich>
                  <a:bodyPr/>
                  <a:lstStyle/>
                  <a:p>
                    <a:r>
                      <a:rPr lang="en-US" sz="750" dirty="0"/>
                      <a:t>Patient</a:t>
                    </a:r>
                  </a:p>
                  <a:p>
                    <a:r>
                      <a:rPr lang="en-US" sz="750" dirty="0"/>
                      <a:t>Experience</a:t>
                    </a:r>
                  </a:p>
                  <a:p>
                    <a:fld id="{97930E8E-8468-4117-B13B-9C52AAF0A0EF}" type="VALUE">
                      <a:rPr lang="en-US" sz="75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394-4971-8A5E-211B23368B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Quality Measures</c:v>
                </c:pt>
                <c:pt idx="1">
                  <c:v>Patient Experience</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6394-4971-8A5E-211B23368BE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4028440" cy="350520"/>
          </a:xfrm>
          <a:prstGeom prst="rect">
            <a:avLst/>
          </a:prstGeom>
        </p:spPr>
        <p:txBody>
          <a:bodyPr vert="horz" lIns="92302" tIns="46151" rIns="92302" bIns="46151" rtlCol="0"/>
          <a:lstStyle>
            <a:lvl1pPr algn="l">
              <a:defRPr sz="1200"/>
            </a:lvl1pPr>
          </a:lstStyle>
          <a:p>
            <a:r>
              <a:rPr lang="en-US" dirty="0" smtClean="0"/>
              <a:t>MMC PowerPoint Template</a:t>
            </a:r>
            <a:endParaRPr lang="en-US" dirty="0"/>
          </a:p>
        </p:txBody>
      </p:sp>
      <p:sp>
        <p:nvSpPr>
          <p:cNvPr id="9" name="Date Placeholder 8"/>
          <p:cNvSpPr>
            <a:spLocks noGrp="1"/>
          </p:cNvSpPr>
          <p:nvPr>
            <p:ph type="dt" sz="quarter" idx="1"/>
          </p:nvPr>
        </p:nvSpPr>
        <p:spPr>
          <a:xfrm>
            <a:off x="5266347" y="0"/>
            <a:ext cx="4028440" cy="350520"/>
          </a:xfrm>
          <a:prstGeom prst="rect">
            <a:avLst/>
          </a:prstGeom>
        </p:spPr>
        <p:txBody>
          <a:bodyPr vert="horz" lIns="92302" tIns="46151" rIns="92302" bIns="46151" rtlCol="0"/>
          <a:lstStyle>
            <a:lvl1pPr algn="r">
              <a:defRPr sz="1200"/>
            </a:lvl1pPr>
          </a:lstStyle>
          <a:p>
            <a:fld id="{08B24407-F90C-4484-9490-FD3B0A9C1414}" type="datetimeFigureOut">
              <a:rPr lang="en-US" altLang="ja-JP" smtClean="0"/>
              <a:pPr/>
              <a:t>6/19/2020</a:t>
            </a:fld>
            <a:endParaRPr lang="en-US" dirty="0"/>
          </a:p>
        </p:txBody>
      </p:sp>
    </p:spTree>
    <p:extLst>
      <p:ext uri="{BB962C8B-B14F-4D97-AF65-F5344CB8AC3E}">
        <p14:creationId xmlns:p14="http://schemas.microsoft.com/office/powerpoint/2010/main" val="1664706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2302" tIns="46151" rIns="92302" bIns="46151" rtlCol="0"/>
          <a:lstStyle>
            <a:lvl1pPr algn="r">
              <a:defRPr sz="1200"/>
            </a:lvl1pPr>
          </a:lstStyle>
          <a:p>
            <a:fld id="{DC020062-4AB9-4B07-A67D-BA5920C42E97}" type="datetimeFigureOut">
              <a:rPr lang="en-US" altLang="ja-JP" smtClean="0"/>
              <a:pPr/>
              <a:t>6/19/2020</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2302" tIns="46151" rIns="92302"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2302" tIns="46151" rIns="92302" bIns="46151" rtlCol="0" anchor="b"/>
          <a:lstStyle>
            <a:lvl1pPr algn="r">
              <a:defRPr sz="1200"/>
            </a:lvl1pPr>
          </a:lstStyle>
          <a:p>
            <a:fld id="{78E94A13-9A67-4310-8242-6A88B1E93CB0}" type="slidenum">
              <a:rPr lang="en-US" smtClean="0"/>
              <a:pPr/>
              <a:t>‹#›</a:t>
            </a:fld>
            <a:endParaRPr lang="en-US" dirty="0"/>
          </a:p>
        </p:txBody>
      </p:sp>
    </p:spTree>
    <p:extLst>
      <p:ext uri="{BB962C8B-B14F-4D97-AF65-F5344CB8AC3E}">
        <p14:creationId xmlns:p14="http://schemas.microsoft.com/office/powerpoint/2010/main" val="2398650999"/>
      </p:ext>
    </p:extLst>
  </p:cSld>
  <p:clrMap bg1="lt1" tx1="dk1" bg2="lt2" tx2="dk2" accent1="accent1" accent2="accent2" accent3="accent3" accent4="accent4" accent5="accent5" accent6="accent6" hlink="hlink" folHlink="folHlink"/>
  <p:hf hdr="0" ftr="0" dt="0"/>
  <p:notesStyle>
    <a:lvl1pPr marL="0" algn="l" defTabSz="914269" rtl="0" eaLnBrk="1" latinLnBrk="0" hangingPunct="1">
      <a:defRPr sz="1200" kern="1200">
        <a:solidFill>
          <a:schemeClr val="tx1"/>
        </a:solidFill>
        <a:latin typeface="+mn-lt"/>
        <a:ea typeface="+mn-ea"/>
        <a:cs typeface="+mn-cs"/>
      </a:defRPr>
    </a:lvl1pPr>
    <a:lvl2pPr marL="457135" algn="l" defTabSz="914269" rtl="0" eaLnBrk="1" latinLnBrk="0" hangingPunct="1">
      <a:defRPr sz="1200" kern="1200">
        <a:solidFill>
          <a:schemeClr val="tx1"/>
        </a:solidFill>
        <a:latin typeface="+mn-lt"/>
        <a:ea typeface="+mn-ea"/>
        <a:cs typeface="+mn-cs"/>
      </a:defRPr>
    </a:lvl2pPr>
    <a:lvl3pPr marL="914269" algn="l" defTabSz="914269" rtl="0" eaLnBrk="1" latinLnBrk="0" hangingPunct="1">
      <a:defRPr sz="1200" kern="1200">
        <a:solidFill>
          <a:schemeClr val="tx1"/>
        </a:solidFill>
        <a:latin typeface="+mn-lt"/>
        <a:ea typeface="+mn-ea"/>
        <a:cs typeface="+mn-cs"/>
      </a:defRPr>
    </a:lvl3pPr>
    <a:lvl4pPr marL="1371404" algn="l" defTabSz="914269" rtl="0" eaLnBrk="1" latinLnBrk="0" hangingPunct="1">
      <a:defRPr sz="1200" kern="1200">
        <a:solidFill>
          <a:schemeClr val="tx1"/>
        </a:solidFill>
        <a:latin typeface="+mn-lt"/>
        <a:ea typeface="+mn-ea"/>
        <a:cs typeface="+mn-cs"/>
      </a:defRPr>
    </a:lvl4pPr>
    <a:lvl5pPr marL="1828539" algn="l" defTabSz="914269" rtl="0" eaLnBrk="1" latinLnBrk="0" hangingPunct="1">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pPr/>
              <a:t>1</a:t>
            </a:fld>
            <a:endParaRPr lang="en-US" dirty="0"/>
          </a:p>
        </p:txBody>
      </p:sp>
    </p:spTree>
    <p:extLst>
      <p:ext uri="{BB962C8B-B14F-4D97-AF65-F5344CB8AC3E}">
        <p14:creationId xmlns:p14="http://schemas.microsoft.com/office/powerpoint/2010/main" val="584968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bwMode="auto">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11" name="Text Placeholder 7"/>
          <p:cNvSpPr>
            <a:spLocks noGrp="1"/>
          </p:cNvSpPr>
          <p:nvPr>
            <p:ph type="body" sz="quarter" idx="12" hasCustomPrompt="1"/>
          </p:nvPr>
        </p:nvSpPr>
        <p:spPr>
          <a:xfrm>
            <a:off x="3352800" y="2743200"/>
            <a:ext cx="4953000" cy="301752"/>
          </a:xfrm>
        </p:spPr>
        <p:txBody>
          <a:bodyPr lIns="0" tIns="0" rIns="0" bIns="0" anchor="ctr" anchorCtr="0">
            <a:noAutofit/>
          </a:bodyPr>
          <a:lstStyle>
            <a:lvl1pPr marL="0" indent="0" algn="l">
              <a:buNone/>
              <a:defRPr sz="2000" b="1" baseline="0">
                <a:solidFill>
                  <a:schemeClr val="tx1"/>
                </a:solidFill>
              </a:defRPr>
            </a:lvl1pPr>
            <a:lvl5pPr marL="1828539" indent="0">
              <a:buNone/>
              <a:defRPr/>
            </a:lvl5pPr>
          </a:lstStyle>
          <a:p>
            <a:pPr lvl="0"/>
            <a:r>
              <a:rPr lang="en-US" dirty="0" smtClean="0"/>
              <a:t>Subtitle – Garamond – Bold – 20 </a:t>
            </a:r>
            <a:r>
              <a:rPr lang="en-US" dirty="0" err="1" smtClean="0"/>
              <a:t>pt</a:t>
            </a:r>
            <a:endParaRPr lang="en-US" dirty="0"/>
          </a:p>
        </p:txBody>
      </p:sp>
      <p:sp>
        <p:nvSpPr>
          <p:cNvPr id="12" name="Text Placeholder 9"/>
          <p:cNvSpPr>
            <a:spLocks noGrp="1"/>
          </p:cNvSpPr>
          <p:nvPr>
            <p:ph type="body" sz="quarter" idx="13" hasCustomPrompt="1"/>
          </p:nvPr>
        </p:nvSpPr>
        <p:spPr>
          <a:xfrm>
            <a:off x="3352800" y="3100003"/>
            <a:ext cx="4953000" cy="276999"/>
          </a:xfrm>
        </p:spPr>
        <p:txBody>
          <a:bodyPr lIns="0" tIns="0" rIns="0" bIns="0" anchor="ctr" anchorCtr="0">
            <a:noAutofit/>
          </a:bodyPr>
          <a:lstStyle>
            <a:lvl1pPr marL="0" indent="0" algn="l">
              <a:buNone/>
              <a:defRPr sz="1800" b="0" baseline="0">
                <a:solidFill>
                  <a:schemeClr val="tx1"/>
                </a:solidFill>
              </a:defRPr>
            </a:lvl1pPr>
          </a:lstStyle>
          <a:p>
            <a:pPr lvl="0"/>
            <a:r>
              <a:rPr lang="en-US" dirty="0" smtClean="0"/>
              <a:t>Date – Garamond – 18 </a:t>
            </a:r>
            <a:r>
              <a:rPr lang="en-US" dirty="0" err="1" smtClean="0"/>
              <a:t>pt</a:t>
            </a:r>
            <a:endParaRPr lang="en-US" dirty="0"/>
          </a:p>
        </p:txBody>
      </p:sp>
      <p:sp>
        <p:nvSpPr>
          <p:cNvPr id="4" name="Text Placeholder 3"/>
          <p:cNvSpPr>
            <a:spLocks noGrp="1"/>
          </p:cNvSpPr>
          <p:nvPr>
            <p:ph type="body" sz="quarter" idx="14" hasCustomPrompt="1"/>
          </p:nvPr>
        </p:nvSpPr>
        <p:spPr>
          <a:xfrm>
            <a:off x="3352800" y="1981200"/>
            <a:ext cx="4953000" cy="682752"/>
          </a:xfrm>
        </p:spPr>
        <p:txBody>
          <a:bodyPr anchor="ctr" anchorCtr="0">
            <a:noAutofit/>
          </a:bodyPr>
          <a:lstStyle>
            <a:lvl1pPr marL="0" indent="0">
              <a:lnSpc>
                <a:spcPct val="80000"/>
              </a:lnSpc>
              <a:spcBef>
                <a:spcPts val="0"/>
              </a:spcBef>
              <a:spcAft>
                <a:spcPts val="0"/>
              </a:spcAft>
              <a:buNone/>
              <a:defRPr sz="3600" b="0" baseline="0">
                <a:solidFill>
                  <a:srgbClr val="9E1B34"/>
                </a:solidFill>
              </a:defRPr>
            </a:lvl1pPr>
          </a:lstStyle>
          <a:p>
            <a:pPr lvl="0"/>
            <a:r>
              <a:rPr lang="en-US" dirty="0" smtClean="0"/>
              <a:t>Title – Garamond – 36 </a:t>
            </a:r>
            <a:r>
              <a:rPr lang="en-US" dirty="0" err="1" smtClean="0"/>
              <a:t>pt</a:t>
            </a:r>
            <a:endParaRPr lang="en-US" dirty="0" smtClean="0"/>
          </a:p>
        </p:txBody>
      </p:sp>
      <p:cxnSp>
        <p:nvCxnSpPr>
          <p:cNvPr id="6" name="Straight Connector 5"/>
          <p:cNvCxnSpPr/>
          <p:nvPr userDrawn="1"/>
        </p:nvCxnSpPr>
        <p:spPr>
          <a:xfrm>
            <a:off x="3124200" y="1981200"/>
            <a:ext cx="0" cy="1395802"/>
          </a:xfrm>
          <a:prstGeom prst="line">
            <a:avLst/>
          </a:prstGeom>
          <a:ln w="19050"/>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7" y="2209800"/>
            <a:ext cx="2217413" cy="729622"/>
          </a:xfrm>
          <a:prstGeom prst="rect">
            <a:avLst/>
          </a:prstGeom>
        </p:spPr>
      </p:pic>
    </p:spTree>
    <p:extLst>
      <p:ext uri="{BB962C8B-B14F-4D97-AF65-F5344CB8AC3E}">
        <p14:creationId xmlns:p14="http://schemas.microsoft.com/office/powerpoint/2010/main" val="128359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Option 1 - Single Column">
    <p:bg bwMode="auto">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8229600" cy="3962400"/>
          </a:xfrm>
        </p:spPr>
        <p:txBody>
          <a:bodyPr>
            <a:noAutofit/>
          </a:bodyPr>
          <a:lstStyle>
            <a:lvl1pPr marL="285709" indent="-285709">
              <a:buClr>
                <a:srgbClr val="9E1B34"/>
              </a:buClr>
              <a:buFont typeface="Arial" pitchFamily="34" charset="0"/>
              <a:buChar char="•"/>
              <a:defRPr sz="1800" b="0">
                <a:solidFill>
                  <a:schemeClr val="tx1"/>
                </a:solidFill>
              </a:defRPr>
            </a:lvl1pPr>
            <a:lvl2pPr>
              <a:buClr>
                <a:srgbClr val="9E1B34"/>
              </a:buClr>
              <a:defRPr sz="1800" baseline="0">
                <a:solidFill>
                  <a:schemeClr val="tx1"/>
                </a:solidFill>
              </a:defRPr>
            </a:lvl2pPr>
            <a:lvl3pPr>
              <a:buClr>
                <a:srgbClr val="9E1B34"/>
              </a:buClr>
              <a:defRPr sz="1800">
                <a:solidFill>
                  <a:schemeClr val="tx1"/>
                </a:solidFill>
              </a:defRPr>
            </a:lvl3pPr>
            <a:lvl4pPr>
              <a:buClr>
                <a:srgbClr val="9E1B34"/>
              </a:buClr>
              <a:defRPr sz="1800">
                <a:solidFill>
                  <a:srgbClr val="695D54"/>
                </a:solidFill>
              </a:defRPr>
            </a:lvl4pPr>
            <a:lvl5pPr>
              <a:buClr>
                <a:srgbClr val="9E1B34"/>
              </a:buClr>
              <a:defRPr sz="1800">
                <a:solidFill>
                  <a:srgbClr val="695D54"/>
                </a:solidFill>
              </a:defRPr>
            </a:lvl5pPr>
          </a:lstStyle>
          <a:p>
            <a:pPr lvl="0"/>
            <a:r>
              <a:rPr lang="en-US" dirty="0" smtClean="0"/>
              <a:t>Body copy – Garamond – 18 </a:t>
            </a:r>
            <a:r>
              <a:rPr lang="en-US" dirty="0" err="1" smtClean="0"/>
              <a:t>pt</a:t>
            </a:r>
            <a:endParaRPr lang="en-US" dirty="0" smtClean="0"/>
          </a:p>
          <a:p>
            <a:pPr lvl="1"/>
            <a:r>
              <a:rPr lang="en-US" dirty="0" smtClean="0"/>
              <a:t>Second level – Garamond – 18pt</a:t>
            </a:r>
          </a:p>
          <a:p>
            <a:pPr lvl="2"/>
            <a:r>
              <a:rPr lang="en-US" dirty="0" smtClean="0"/>
              <a:t>Third level – Garamond – 18 </a:t>
            </a:r>
            <a:r>
              <a:rPr lang="en-US" dirty="0" err="1" smtClean="0"/>
              <a:t>pt</a:t>
            </a:r>
            <a:endParaRPr lang="en-US" dirty="0" smtClean="0"/>
          </a:p>
        </p:txBody>
      </p:sp>
      <p:sp>
        <p:nvSpPr>
          <p:cNvPr id="7" name="Slide Number Placeholder 5"/>
          <p:cNvSpPr>
            <a:spLocks noGrp="1"/>
          </p:cNvSpPr>
          <p:nvPr>
            <p:ph type="sldNum" sz="quarter" idx="4"/>
          </p:nvPr>
        </p:nvSpPr>
        <p:spPr>
          <a:xfrm>
            <a:off x="8001000" y="6324600"/>
            <a:ext cx="609600" cy="228600"/>
          </a:xfrm>
          <a:prstGeom prst="rect">
            <a:avLst/>
          </a:prstGeom>
          <a:noFill/>
        </p:spPr>
        <p:txBody>
          <a:bodyPr vert="horz" lIns="0" tIns="0" rIns="0" bIns="0" rtlCol="0" anchor="t" anchorCtr="0"/>
          <a:lstStyle>
            <a:lvl1pPr algn="r">
              <a:defRPr sz="1400" b="0">
                <a:solidFill>
                  <a:schemeClr val="tx1"/>
                </a:solidFill>
              </a:defRPr>
            </a:lvl1pPr>
          </a:lstStyle>
          <a:p>
            <a:fld id="{178A68C7-47CD-4FDE-9645-D1E4BA08B93E}" type="slidenum">
              <a:rPr lang="en-US" smtClean="0"/>
              <a:pPr/>
              <a:t>‹#›</a:t>
            </a:fld>
            <a:endParaRPr lang="en-US" dirty="0"/>
          </a:p>
        </p:txBody>
      </p:sp>
      <p:sp>
        <p:nvSpPr>
          <p:cNvPr id="5" name="Title 4"/>
          <p:cNvSpPr>
            <a:spLocks noGrp="1"/>
          </p:cNvSpPr>
          <p:nvPr>
            <p:ph type="title" hasCustomPrompt="1"/>
          </p:nvPr>
        </p:nvSpPr>
        <p:spPr/>
        <p:txBody>
          <a:bodyPr/>
          <a:lstStyle/>
          <a:p>
            <a:r>
              <a:rPr lang="en-US" dirty="0" smtClean="0"/>
              <a:t>Title – Garamond – 36 </a:t>
            </a:r>
            <a:r>
              <a:rPr lang="en-US" dirty="0" err="1" smtClean="0"/>
              <a:t>pt</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5600" y="6225779"/>
            <a:ext cx="1295399" cy="426241"/>
          </a:xfrm>
          <a:prstGeom prst="rect">
            <a:avLst/>
          </a:prstGeom>
        </p:spPr>
      </p:pic>
    </p:spTree>
    <p:extLst>
      <p:ext uri="{BB962C8B-B14F-4D97-AF65-F5344CB8AC3E}">
        <p14:creationId xmlns:p14="http://schemas.microsoft.com/office/powerpoint/2010/main" val="2571708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Option 2 - Two Columns">
    <p:bg bwMode="auto">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4023360" cy="3886200"/>
          </a:xfrm>
        </p:spPr>
        <p:txBody>
          <a:bodyPr>
            <a:noAutofit/>
          </a:bodyPr>
          <a:lstStyle>
            <a:lvl1pPr marL="285709" indent="-285709">
              <a:buClr>
                <a:srgbClr val="9E1B34"/>
              </a:buClr>
              <a:buFont typeface="Arial" pitchFamily="34" charset="0"/>
              <a:buChar char="•"/>
              <a:defRPr sz="1800" b="0">
                <a:solidFill>
                  <a:schemeClr val="tx1"/>
                </a:solidFill>
              </a:defRPr>
            </a:lvl1pPr>
            <a:lvl2pPr>
              <a:buClr>
                <a:srgbClr val="9E1B34"/>
              </a:buClr>
              <a:defRPr sz="1800" baseline="0">
                <a:solidFill>
                  <a:schemeClr val="tx1"/>
                </a:solidFill>
              </a:defRPr>
            </a:lvl2pPr>
            <a:lvl3pPr>
              <a:buClr>
                <a:srgbClr val="9E1B34"/>
              </a:buClr>
              <a:defRPr sz="1800">
                <a:solidFill>
                  <a:schemeClr val="tx1"/>
                </a:solidFill>
              </a:defRPr>
            </a:lvl3pPr>
            <a:lvl4pPr>
              <a:buClr>
                <a:srgbClr val="9E1B34"/>
              </a:buClr>
              <a:defRPr sz="1800">
                <a:solidFill>
                  <a:srgbClr val="695D54"/>
                </a:solidFill>
              </a:defRPr>
            </a:lvl4pPr>
            <a:lvl5pPr>
              <a:buClr>
                <a:srgbClr val="9E1B34"/>
              </a:buClr>
              <a:defRPr sz="1800">
                <a:solidFill>
                  <a:srgbClr val="695D54"/>
                </a:solidFill>
              </a:defRPr>
            </a:lvl5pPr>
          </a:lstStyle>
          <a:p>
            <a:pPr lvl="0"/>
            <a:r>
              <a:rPr lang="en-US" dirty="0" smtClean="0"/>
              <a:t>Body copy – Garamond – 18 </a:t>
            </a:r>
            <a:r>
              <a:rPr lang="en-US" dirty="0" err="1" smtClean="0"/>
              <a:t>pt</a:t>
            </a:r>
            <a:endParaRPr lang="en-US" dirty="0" smtClean="0"/>
          </a:p>
          <a:p>
            <a:pPr lvl="1"/>
            <a:r>
              <a:rPr lang="en-US" dirty="0" smtClean="0"/>
              <a:t>Second level – Garamond – 18pt</a:t>
            </a:r>
          </a:p>
          <a:p>
            <a:pPr lvl="2"/>
            <a:r>
              <a:rPr lang="en-US" dirty="0" smtClean="0"/>
              <a:t>Third level – Garamond – 18 </a:t>
            </a:r>
            <a:r>
              <a:rPr lang="en-US" dirty="0" err="1" smtClean="0"/>
              <a:t>pt</a:t>
            </a:r>
            <a:endParaRPr lang="en-US" dirty="0" smtClean="0"/>
          </a:p>
        </p:txBody>
      </p:sp>
      <p:sp>
        <p:nvSpPr>
          <p:cNvPr id="8" name="Content Placeholder 2"/>
          <p:cNvSpPr>
            <a:spLocks noGrp="1"/>
          </p:cNvSpPr>
          <p:nvPr>
            <p:ph idx="10" hasCustomPrompt="1"/>
          </p:nvPr>
        </p:nvSpPr>
        <p:spPr>
          <a:xfrm>
            <a:off x="4686300" y="1295400"/>
            <a:ext cx="4023360" cy="3886200"/>
          </a:xfrm>
        </p:spPr>
        <p:txBody>
          <a:bodyPr>
            <a:noAutofit/>
          </a:bodyPr>
          <a:lstStyle>
            <a:lvl1pPr marL="285709" indent="-285709">
              <a:buClr>
                <a:srgbClr val="9E1B34"/>
              </a:buClr>
              <a:buFont typeface="Arial" pitchFamily="34" charset="0"/>
              <a:buChar char="•"/>
              <a:defRPr sz="1800" b="0">
                <a:solidFill>
                  <a:schemeClr val="tx1"/>
                </a:solidFill>
              </a:defRPr>
            </a:lvl1pPr>
            <a:lvl2pPr>
              <a:buClr>
                <a:srgbClr val="9E1B34"/>
              </a:buClr>
              <a:defRPr sz="1800" baseline="0">
                <a:solidFill>
                  <a:schemeClr val="tx1"/>
                </a:solidFill>
              </a:defRPr>
            </a:lvl2pPr>
            <a:lvl3pPr>
              <a:buClr>
                <a:srgbClr val="9E1B34"/>
              </a:buClr>
              <a:defRPr sz="1800">
                <a:solidFill>
                  <a:schemeClr val="tx1"/>
                </a:solidFill>
              </a:defRPr>
            </a:lvl3pPr>
            <a:lvl4pPr>
              <a:buClr>
                <a:srgbClr val="9E1B34"/>
              </a:buClr>
              <a:defRPr sz="1800">
                <a:solidFill>
                  <a:srgbClr val="695D54"/>
                </a:solidFill>
              </a:defRPr>
            </a:lvl4pPr>
            <a:lvl5pPr>
              <a:buClr>
                <a:srgbClr val="9E1B34"/>
              </a:buClr>
              <a:defRPr sz="1800">
                <a:solidFill>
                  <a:srgbClr val="695D54"/>
                </a:solidFill>
              </a:defRPr>
            </a:lvl5pPr>
          </a:lstStyle>
          <a:p>
            <a:pPr lvl="0"/>
            <a:r>
              <a:rPr lang="en-US" dirty="0" smtClean="0"/>
              <a:t>Body copy – Garamond – 18 </a:t>
            </a:r>
            <a:r>
              <a:rPr lang="en-US" dirty="0" err="1" smtClean="0"/>
              <a:t>pt</a:t>
            </a:r>
            <a:endParaRPr lang="en-US" dirty="0" smtClean="0"/>
          </a:p>
          <a:p>
            <a:pPr lvl="1"/>
            <a:r>
              <a:rPr lang="en-US" dirty="0" smtClean="0"/>
              <a:t>Second level – Garamond – 18pt</a:t>
            </a:r>
          </a:p>
          <a:p>
            <a:pPr lvl="2"/>
            <a:r>
              <a:rPr lang="en-US" dirty="0" smtClean="0"/>
              <a:t>Third level – Garamond – 18 </a:t>
            </a:r>
            <a:r>
              <a:rPr lang="en-US" dirty="0" err="1" smtClean="0"/>
              <a:t>pt</a:t>
            </a:r>
            <a:endParaRPr lang="en-US" dirty="0" smtClean="0"/>
          </a:p>
        </p:txBody>
      </p:sp>
      <p:sp>
        <p:nvSpPr>
          <p:cNvPr id="2" name="Title 1"/>
          <p:cNvSpPr>
            <a:spLocks noGrp="1"/>
          </p:cNvSpPr>
          <p:nvPr>
            <p:ph type="title" hasCustomPrompt="1"/>
          </p:nvPr>
        </p:nvSpPr>
        <p:spPr/>
        <p:txBody>
          <a:bodyPr/>
          <a:lstStyle/>
          <a:p>
            <a:r>
              <a:rPr lang="en-US" dirty="0" smtClean="0"/>
              <a:t>Title – Garamond – 36 </a:t>
            </a:r>
            <a:r>
              <a:rPr lang="en-US" dirty="0" err="1" smtClean="0"/>
              <a:t>pt</a:t>
            </a:r>
            <a:endParaRPr lang="en-US" dirty="0"/>
          </a:p>
        </p:txBody>
      </p:sp>
      <p:sp>
        <p:nvSpPr>
          <p:cNvPr id="9" name="Slide Number Placeholder 5"/>
          <p:cNvSpPr>
            <a:spLocks noGrp="1"/>
          </p:cNvSpPr>
          <p:nvPr>
            <p:ph type="sldNum" sz="quarter" idx="4"/>
          </p:nvPr>
        </p:nvSpPr>
        <p:spPr>
          <a:xfrm>
            <a:off x="8001000" y="6324600"/>
            <a:ext cx="609600" cy="228600"/>
          </a:xfrm>
          <a:prstGeom prst="rect">
            <a:avLst/>
          </a:prstGeom>
          <a:noFill/>
        </p:spPr>
        <p:txBody>
          <a:bodyPr vert="horz" lIns="0" tIns="0" rIns="0" bIns="0" rtlCol="0" anchor="t" anchorCtr="0"/>
          <a:lstStyle>
            <a:lvl1pPr algn="r">
              <a:defRPr sz="1400" b="0">
                <a:solidFill>
                  <a:schemeClr val="tx1"/>
                </a:solidFill>
              </a:defRPr>
            </a:lvl1pPr>
          </a:lstStyle>
          <a:p>
            <a:fld id="{178A68C7-47CD-4FDE-9645-D1E4BA08B93E}"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5600" y="6225779"/>
            <a:ext cx="1295399" cy="426241"/>
          </a:xfrm>
          <a:prstGeom prst="rect">
            <a:avLst/>
          </a:prstGeom>
        </p:spPr>
      </p:pic>
    </p:spTree>
    <p:extLst>
      <p:ext uri="{BB962C8B-B14F-4D97-AF65-F5344CB8AC3E}">
        <p14:creationId xmlns:p14="http://schemas.microsoft.com/office/powerpoint/2010/main" val="28754445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p:bg bwMode="auto">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09800"/>
            <a:ext cx="8229600" cy="609600"/>
          </a:xfrm>
        </p:spPr>
        <p:txBody>
          <a:bodyPr>
            <a:noAutofit/>
          </a:bodyPr>
          <a:lstStyle>
            <a:lvl1pPr algn="l">
              <a:defRPr sz="3600" b="0" baseline="0"/>
            </a:lvl1pPr>
          </a:lstStyle>
          <a:p>
            <a:r>
              <a:rPr lang="en-US" dirty="0" smtClean="0"/>
              <a:t>Breaker Title – Garamond – 36 </a:t>
            </a:r>
            <a:r>
              <a:rPr lang="en-US" dirty="0" err="1" smtClean="0"/>
              <a:t>pt</a:t>
            </a:r>
            <a:endParaRPr lang="en-US" dirty="0"/>
          </a:p>
        </p:txBody>
      </p:sp>
    </p:spTree>
    <p:extLst>
      <p:ext uri="{BB962C8B-B14F-4D97-AF65-F5344CB8AC3E}">
        <p14:creationId xmlns:p14="http://schemas.microsoft.com/office/powerpoint/2010/main" val="1129636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ctions - Two Columns">
    <p:bg bwMode="auto">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4023360" cy="3886200"/>
          </a:xfrm>
        </p:spPr>
        <p:txBody>
          <a:bodyPr>
            <a:noAutofit/>
          </a:bodyPr>
          <a:lstStyle>
            <a:lvl1pPr marL="285709" indent="-285709">
              <a:buClr>
                <a:srgbClr val="9E1B34"/>
              </a:buClr>
              <a:buFont typeface="Arial" pitchFamily="34" charset="0"/>
              <a:buChar char="•"/>
              <a:defRPr sz="1800" b="0">
                <a:solidFill>
                  <a:schemeClr val="tx1"/>
                </a:solidFill>
              </a:defRPr>
            </a:lvl1pPr>
            <a:lvl2pPr>
              <a:buClr>
                <a:srgbClr val="9E1B34"/>
              </a:buClr>
              <a:defRPr sz="1800" baseline="0">
                <a:solidFill>
                  <a:schemeClr val="tx1"/>
                </a:solidFill>
              </a:defRPr>
            </a:lvl2pPr>
            <a:lvl3pPr>
              <a:buClr>
                <a:srgbClr val="9E1B34"/>
              </a:buClr>
              <a:defRPr sz="1800">
                <a:solidFill>
                  <a:schemeClr val="tx1"/>
                </a:solidFill>
              </a:defRPr>
            </a:lvl3pPr>
            <a:lvl4pPr>
              <a:buClr>
                <a:srgbClr val="9E1B34"/>
              </a:buClr>
              <a:defRPr sz="1800">
                <a:solidFill>
                  <a:srgbClr val="695D54"/>
                </a:solidFill>
              </a:defRPr>
            </a:lvl4pPr>
            <a:lvl5pPr>
              <a:buClr>
                <a:srgbClr val="9E1B34"/>
              </a:buClr>
              <a:defRPr sz="1800">
                <a:solidFill>
                  <a:srgbClr val="695D54"/>
                </a:solidFill>
              </a:defRPr>
            </a:lvl5pPr>
          </a:lstStyle>
          <a:p>
            <a:pPr lvl="0"/>
            <a:r>
              <a:rPr lang="en-US" dirty="0"/>
              <a:t>Body copy – Garamond – 18 </a:t>
            </a:r>
            <a:r>
              <a:rPr lang="en-US" dirty="0" err="1"/>
              <a:t>pt</a:t>
            </a:r>
            <a:endParaRPr lang="en-US" dirty="0"/>
          </a:p>
          <a:p>
            <a:pPr lvl="1"/>
            <a:r>
              <a:rPr lang="en-US" dirty="0"/>
              <a:t>Second level – Garamond – 18pt</a:t>
            </a:r>
          </a:p>
          <a:p>
            <a:pPr lvl="2"/>
            <a:r>
              <a:rPr lang="en-US" dirty="0"/>
              <a:t>Third level – Garamond – 18 </a:t>
            </a:r>
            <a:r>
              <a:rPr lang="en-US" dirty="0" err="1"/>
              <a:t>pt</a:t>
            </a:r>
            <a:endParaRPr lang="en-US" dirty="0"/>
          </a:p>
        </p:txBody>
      </p:sp>
      <p:sp>
        <p:nvSpPr>
          <p:cNvPr id="8" name="Content Placeholder 2"/>
          <p:cNvSpPr>
            <a:spLocks noGrp="1"/>
          </p:cNvSpPr>
          <p:nvPr>
            <p:ph idx="10" hasCustomPrompt="1"/>
          </p:nvPr>
        </p:nvSpPr>
        <p:spPr>
          <a:xfrm>
            <a:off x="4686300" y="1295400"/>
            <a:ext cx="4023360" cy="3886200"/>
          </a:xfrm>
        </p:spPr>
        <p:txBody>
          <a:bodyPr>
            <a:noAutofit/>
          </a:bodyPr>
          <a:lstStyle>
            <a:lvl1pPr marL="285709" indent="-285709">
              <a:buClr>
                <a:srgbClr val="9E1B34"/>
              </a:buClr>
              <a:buFont typeface="Arial" pitchFamily="34" charset="0"/>
              <a:buChar char="•"/>
              <a:defRPr sz="1800" b="0">
                <a:solidFill>
                  <a:schemeClr val="tx1"/>
                </a:solidFill>
              </a:defRPr>
            </a:lvl1pPr>
            <a:lvl2pPr>
              <a:buClr>
                <a:srgbClr val="9E1B34"/>
              </a:buClr>
              <a:defRPr sz="1800" baseline="0">
                <a:solidFill>
                  <a:schemeClr val="tx1"/>
                </a:solidFill>
              </a:defRPr>
            </a:lvl2pPr>
            <a:lvl3pPr>
              <a:buClr>
                <a:srgbClr val="9E1B34"/>
              </a:buClr>
              <a:defRPr sz="1800">
                <a:solidFill>
                  <a:schemeClr val="tx1"/>
                </a:solidFill>
              </a:defRPr>
            </a:lvl3pPr>
            <a:lvl4pPr>
              <a:buClr>
                <a:srgbClr val="9E1B34"/>
              </a:buClr>
              <a:defRPr sz="1800">
                <a:solidFill>
                  <a:srgbClr val="695D54"/>
                </a:solidFill>
              </a:defRPr>
            </a:lvl4pPr>
            <a:lvl5pPr>
              <a:buClr>
                <a:srgbClr val="9E1B34"/>
              </a:buClr>
              <a:defRPr sz="1800">
                <a:solidFill>
                  <a:srgbClr val="695D54"/>
                </a:solidFill>
              </a:defRPr>
            </a:lvl5pPr>
          </a:lstStyle>
          <a:p>
            <a:pPr lvl="0"/>
            <a:r>
              <a:rPr lang="en-US" dirty="0"/>
              <a:t>Body copy – Garamond – 18 </a:t>
            </a:r>
            <a:r>
              <a:rPr lang="en-US" dirty="0" err="1"/>
              <a:t>pt</a:t>
            </a:r>
            <a:endParaRPr lang="en-US" dirty="0"/>
          </a:p>
          <a:p>
            <a:pPr lvl="1"/>
            <a:r>
              <a:rPr lang="en-US" dirty="0"/>
              <a:t>Second level – Garamond – 18pt</a:t>
            </a:r>
          </a:p>
          <a:p>
            <a:pPr lvl="2"/>
            <a:r>
              <a:rPr lang="en-US" dirty="0"/>
              <a:t>Third level – Garamond – 18 </a:t>
            </a:r>
            <a:r>
              <a:rPr lang="en-US" dirty="0" err="1"/>
              <a:t>pt</a:t>
            </a:r>
            <a:endParaRPr lang="en-US" dirty="0"/>
          </a:p>
        </p:txBody>
      </p:sp>
      <p:sp>
        <p:nvSpPr>
          <p:cNvPr id="2" name="Title 1"/>
          <p:cNvSpPr>
            <a:spLocks noGrp="1"/>
          </p:cNvSpPr>
          <p:nvPr>
            <p:ph type="title" hasCustomPrompt="1"/>
          </p:nvPr>
        </p:nvSpPr>
        <p:spPr/>
        <p:txBody>
          <a:bodyPr/>
          <a:lstStyle/>
          <a:p>
            <a:r>
              <a:rPr lang="en-US" dirty="0"/>
              <a:t>Title – Garamond – 36 </a:t>
            </a:r>
            <a:r>
              <a:rPr lang="en-US" dirty="0" err="1"/>
              <a:t>pt</a:t>
            </a:r>
            <a:endParaRPr lang="en-US" dirty="0"/>
          </a:p>
        </p:txBody>
      </p:sp>
      <p:sp>
        <p:nvSpPr>
          <p:cNvPr id="9" name="Slide Number Placeholder 5"/>
          <p:cNvSpPr>
            <a:spLocks noGrp="1"/>
          </p:cNvSpPr>
          <p:nvPr>
            <p:ph type="sldNum" sz="quarter" idx="4"/>
          </p:nvPr>
        </p:nvSpPr>
        <p:spPr>
          <a:xfrm>
            <a:off x="8001000" y="6324600"/>
            <a:ext cx="609600" cy="228600"/>
          </a:xfrm>
          <a:prstGeom prst="rect">
            <a:avLst/>
          </a:prstGeom>
          <a:noFill/>
        </p:spPr>
        <p:txBody>
          <a:bodyPr vert="horz" lIns="0" tIns="0" rIns="0" bIns="0" rtlCol="0" anchor="t" anchorCtr="0"/>
          <a:lstStyle>
            <a:lvl1pPr algn="r">
              <a:defRPr sz="1400" b="0">
                <a:solidFill>
                  <a:schemeClr val="tx1"/>
                </a:solidFill>
              </a:defRPr>
            </a:lvl1pPr>
          </a:lstStyle>
          <a:p>
            <a:fld id="{178A68C7-47CD-4FDE-9645-D1E4BA08B93E}"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6324600"/>
            <a:ext cx="1142999" cy="166296"/>
          </a:xfrm>
          <a:prstGeom prst="rect">
            <a:avLst/>
          </a:prstGeom>
        </p:spPr>
      </p:pic>
    </p:spTree>
    <p:extLst>
      <p:ext uri="{BB962C8B-B14F-4D97-AF65-F5344CB8AC3E}">
        <p14:creationId xmlns:p14="http://schemas.microsoft.com/office/powerpoint/2010/main" val="43192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ALL Arrows">
    <p:bg bwMode="auto">
      <p:bgPr>
        <a:blipFill dpi="0" rotWithShape="1">
          <a:blip r:embed="rId2">
            <a:lum/>
          </a:blip>
          <a:srcRect/>
          <a:stretch>
            <a:fillRect t="2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8229600" cy="4572000"/>
          </a:xfrm>
        </p:spPr>
        <p:txBody>
          <a:bodyPr>
            <a:noAutofit/>
          </a:bodyPr>
          <a:lstStyle>
            <a:lvl1pPr marL="285750" indent="-285750">
              <a:buClr>
                <a:srgbClr val="9E1B34"/>
              </a:buClr>
              <a:buFont typeface="Arial" pitchFamily="34" charset="0"/>
              <a:buChar char="•"/>
              <a:defRPr sz="1800" b="0">
                <a:solidFill>
                  <a:schemeClr val="tx1"/>
                </a:solidFill>
              </a:defRPr>
            </a:lvl1pPr>
            <a:lvl2pPr marL="742950" indent="-285750">
              <a:buClr>
                <a:srgbClr val="9E1B34"/>
              </a:buClr>
              <a:buFont typeface="Garamond" panose="02020404030301010803" pitchFamily="18" charset="0"/>
              <a:buChar char="-"/>
              <a:defRPr sz="1800" baseline="0">
                <a:solidFill>
                  <a:schemeClr val="tx1"/>
                </a:solidFill>
              </a:defRPr>
            </a:lvl2pPr>
            <a:lvl3pPr marL="1143000" indent="-228600">
              <a:buClr>
                <a:srgbClr val="9E1B34"/>
              </a:buClr>
              <a:buFont typeface="Garamond" panose="02020404030301010803" pitchFamily="18" charset="0"/>
              <a:buChar char="»"/>
              <a:defRPr sz="1800">
                <a:solidFill>
                  <a:schemeClr val="tx1"/>
                </a:solidFill>
              </a:defRPr>
            </a:lvl3pPr>
            <a:lvl4pPr>
              <a:buClr>
                <a:srgbClr val="9E1B34"/>
              </a:buClr>
              <a:defRPr sz="1800">
                <a:solidFill>
                  <a:srgbClr val="695D54"/>
                </a:solidFill>
              </a:defRPr>
            </a:lvl4pPr>
            <a:lvl5pPr>
              <a:buClr>
                <a:srgbClr val="9E1B34"/>
              </a:buClr>
              <a:defRPr sz="1800">
                <a:solidFill>
                  <a:srgbClr val="695D54"/>
                </a:solidFill>
              </a:defRPr>
            </a:lvl5pPr>
          </a:lstStyle>
          <a:p>
            <a:pPr lvl="0"/>
            <a:r>
              <a:rPr lang="en-US" dirty="0"/>
              <a:t>Body copy – Garamond – 18 </a:t>
            </a:r>
            <a:r>
              <a:rPr lang="en-US" dirty="0" err="1"/>
              <a:t>pt</a:t>
            </a:r>
            <a:endParaRPr lang="en-US" dirty="0"/>
          </a:p>
          <a:p>
            <a:pPr lvl="1"/>
            <a:r>
              <a:rPr lang="en-US" dirty="0"/>
              <a:t>Second level – Garamond – 18pt</a:t>
            </a:r>
          </a:p>
          <a:p>
            <a:pPr lvl="2"/>
            <a:r>
              <a:rPr lang="en-US" dirty="0"/>
              <a:t>Third level – Garamond – 18 </a:t>
            </a:r>
            <a:r>
              <a:rPr lang="en-US" dirty="0" err="1"/>
              <a:t>pt</a:t>
            </a:r>
            <a:endParaRPr lang="en-US" dirty="0"/>
          </a:p>
        </p:txBody>
      </p:sp>
      <p:sp>
        <p:nvSpPr>
          <p:cNvPr id="7" name="Slide Number Placeholder 5"/>
          <p:cNvSpPr>
            <a:spLocks noGrp="1"/>
          </p:cNvSpPr>
          <p:nvPr>
            <p:ph type="sldNum" sz="quarter" idx="4"/>
          </p:nvPr>
        </p:nvSpPr>
        <p:spPr>
          <a:xfrm>
            <a:off x="8458200" y="6324600"/>
            <a:ext cx="228600" cy="304800"/>
          </a:xfrm>
          <a:prstGeom prst="rect">
            <a:avLst/>
          </a:prstGeom>
          <a:noFill/>
        </p:spPr>
        <p:txBody>
          <a:bodyPr vert="horz" lIns="0" tIns="0" rIns="0" bIns="0" rtlCol="0" anchor="t" anchorCtr="0"/>
          <a:lstStyle>
            <a:lvl1pPr algn="r">
              <a:defRPr sz="1400" b="0">
                <a:solidFill>
                  <a:schemeClr val="tx1"/>
                </a:solidFill>
              </a:defRPr>
            </a:lvl1pPr>
          </a:lstStyle>
          <a:p>
            <a:fld id="{178A68C7-47CD-4FDE-9645-D1E4BA08B93E}" type="slidenum">
              <a:rPr lang="en-US" smtClean="0"/>
              <a:pPr/>
              <a:t>‹#›</a:t>
            </a:fld>
            <a:endParaRPr lang="en-US" dirty="0"/>
          </a:p>
        </p:txBody>
      </p:sp>
      <p:sp>
        <p:nvSpPr>
          <p:cNvPr id="5" name="Title 4"/>
          <p:cNvSpPr>
            <a:spLocks noGrp="1"/>
          </p:cNvSpPr>
          <p:nvPr>
            <p:ph type="title" hasCustomPrompt="1"/>
          </p:nvPr>
        </p:nvSpPr>
        <p:spPr>
          <a:xfrm>
            <a:off x="457200" y="411162"/>
            <a:ext cx="5486400" cy="731838"/>
          </a:xfrm>
        </p:spPr>
        <p:txBody>
          <a:bodyPr/>
          <a:lstStyle/>
          <a:p>
            <a:r>
              <a:rPr lang="en-US" dirty="0"/>
              <a:t>Title – Garamond – 36 </a:t>
            </a:r>
            <a:r>
              <a:rPr lang="en-US" dirty="0" err="1"/>
              <a:t>pt</a:t>
            </a:r>
            <a:endParaRPr lang="en-US" dirty="0"/>
          </a:p>
        </p:txBody>
      </p:sp>
    </p:spTree>
    <p:extLst>
      <p:ext uri="{BB962C8B-B14F-4D97-AF65-F5344CB8AC3E}">
        <p14:creationId xmlns:p14="http://schemas.microsoft.com/office/powerpoint/2010/main" val="66298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8">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1162"/>
            <a:ext cx="8229600" cy="731838"/>
          </a:xfrm>
          <a:prstGeom prst="rect">
            <a:avLst/>
          </a:prstGeom>
        </p:spPr>
        <p:txBody>
          <a:bodyPr vert="horz" lIns="0" tIns="0" rIns="0" bIns="0" rtlCol="0" anchor="ctr">
            <a:noAutofit/>
          </a:bodyPr>
          <a:lstStyle/>
          <a:p>
            <a:r>
              <a:rPr lang="en-US" dirty="0" smtClean="0"/>
              <a:t>Title – Garamond – 36 </a:t>
            </a:r>
            <a:r>
              <a:rPr lang="en-US" dirty="0" err="1" smtClean="0"/>
              <a:t>pt</a:t>
            </a:r>
            <a:endParaRPr lang="en-US" dirty="0"/>
          </a:p>
        </p:txBody>
      </p:sp>
      <p:sp>
        <p:nvSpPr>
          <p:cNvPr id="3" name="Text Placeholder 2"/>
          <p:cNvSpPr>
            <a:spLocks noGrp="1"/>
          </p:cNvSpPr>
          <p:nvPr>
            <p:ph type="body" idx="1"/>
          </p:nvPr>
        </p:nvSpPr>
        <p:spPr>
          <a:xfrm>
            <a:off x="457200" y="1295401"/>
            <a:ext cx="8229600" cy="3809999"/>
          </a:xfrm>
          <a:prstGeom prst="rect">
            <a:avLst/>
          </a:prstGeom>
        </p:spPr>
        <p:txBody>
          <a:bodyPr vert="horz" lIns="0" tIns="0" rIns="0" bIns="0" rtlCol="0">
            <a:noAutofit/>
          </a:bodyPr>
          <a:lstStyle/>
          <a:p>
            <a:pPr lvl="0"/>
            <a:r>
              <a:rPr lang="en-US" dirty="0" smtClean="0"/>
              <a:t>Body copy – Garamond – 18 </a:t>
            </a:r>
            <a:r>
              <a:rPr lang="en-US" dirty="0" err="1" smtClean="0"/>
              <a:t>pt</a:t>
            </a:r>
            <a:endParaRPr lang="en-US" dirty="0" smtClean="0"/>
          </a:p>
          <a:p>
            <a:pPr lvl="1"/>
            <a:r>
              <a:rPr lang="en-US" dirty="0" smtClean="0"/>
              <a:t>Second level – Garamond – 18pt</a:t>
            </a:r>
          </a:p>
          <a:p>
            <a:pPr lvl="2"/>
            <a:r>
              <a:rPr lang="en-US" dirty="0" smtClean="0"/>
              <a:t>Third level – Garamond – 18 </a:t>
            </a:r>
            <a:r>
              <a:rPr lang="en-US" dirty="0" err="1" smtClean="0"/>
              <a:t>pt</a:t>
            </a:r>
            <a:endParaRPr lang="en-US" dirty="0" smtClean="0"/>
          </a:p>
        </p:txBody>
      </p:sp>
      <p:sp>
        <p:nvSpPr>
          <p:cNvPr id="9" name="Slide Number Placeholder 5"/>
          <p:cNvSpPr>
            <a:spLocks noGrp="1"/>
          </p:cNvSpPr>
          <p:nvPr>
            <p:ph type="sldNum" sz="quarter" idx="4"/>
          </p:nvPr>
        </p:nvSpPr>
        <p:spPr>
          <a:xfrm>
            <a:off x="8001000" y="6324600"/>
            <a:ext cx="609600" cy="304800"/>
          </a:xfrm>
          <a:prstGeom prst="rect">
            <a:avLst/>
          </a:prstGeom>
          <a:noFill/>
        </p:spPr>
        <p:txBody>
          <a:bodyPr vert="horz" lIns="0" tIns="0" rIns="0" bIns="0" rtlCol="0" anchor="t" anchorCtr="0"/>
          <a:lstStyle>
            <a:lvl1pPr algn="r">
              <a:defRPr sz="1400" b="0">
                <a:solidFill>
                  <a:schemeClr val="tx1"/>
                </a:solidFill>
                <a:latin typeface="Garamond" pitchFamily="18" charset="0"/>
              </a:defRPr>
            </a:lvl1pPr>
          </a:lstStyle>
          <a:p>
            <a:fld id="{178A68C7-47CD-4FDE-9645-D1E4BA08B93E}" type="slidenum">
              <a:rPr lang="en-US" smtClean="0"/>
              <a:pPr/>
              <a:t>‹#›</a:t>
            </a:fld>
            <a:endParaRPr lang="en-US" dirty="0"/>
          </a:p>
        </p:txBody>
      </p:sp>
    </p:spTree>
    <p:extLst>
      <p:ext uri="{BB962C8B-B14F-4D97-AF65-F5344CB8AC3E}">
        <p14:creationId xmlns:p14="http://schemas.microsoft.com/office/powerpoint/2010/main" val="1698024257"/>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9" r:id="rId3"/>
    <p:sldLayoutId id="2147483670" r:id="rId4"/>
    <p:sldLayoutId id="2147483672" r:id="rId5"/>
    <p:sldLayoutId id="2147483673" r:id="rId6"/>
  </p:sldLayoutIdLst>
  <p:timing>
    <p:tnLst>
      <p:par>
        <p:cTn id="1" dur="indefinite" restart="never" nodeType="tmRoot"/>
      </p:par>
    </p:tnLst>
  </p:timing>
  <p:hf hdr="0" ftr="0" dt="0"/>
  <p:txStyles>
    <p:titleStyle>
      <a:lvl1pPr algn="l" defTabSz="914269" rtl="0" eaLnBrk="1" latinLnBrk="0" hangingPunct="1">
        <a:spcBef>
          <a:spcPct val="0"/>
        </a:spcBef>
        <a:buNone/>
        <a:defRPr sz="3600" b="0" i="0" kern="1200" baseline="0">
          <a:solidFill>
            <a:srgbClr val="9E1B34"/>
          </a:solidFill>
          <a:latin typeface="Garamond" pitchFamily="18" charset="0"/>
          <a:ea typeface="+mj-ea"/>
          <a:cs typeface="+mj-cs"/>
        </a:defRPr>
      </a:lvl1pPr>
    </p:titleStyle>
    <p:bodyStyle>
      <a:lvl1pPr marL="285709" indent="-285709" algn="l" defTabSz="914269" rtl="0" eaLnBrk="1" latinLnBrk="0" hangingPunct="1">
        <a:spcBef>
          <a:spcPct val="20000"/>
        </a:spcBef>
        <a:spcAft>
          <a:spcPts val="600"/>
        </a:spcAft>
        <a:buClr>
          <a:srgbClr val="9E1B34"/>
        </a:buClr>
        <a:buFont typeface="Arial" panose="020B0604020202020204" pitchFamily="34" charset="0"/>
        <a:buChar char="•"/>
        <a:defRPr sz="1800" b="0" kern="1200" baseline="0">
          <a:solidFill>
            <a:schemeClr val="tx1"/>
          </a:solidFill>
          <a:latin typeface="Garamond" pitchFamily="18" charset="0"/>
          <a:ea typeface="+mn-ea"/>
          <a:cs typeface="+mn-cs"/>
        </a:defRPr>
      </a:lvl1pPr>
      <a:lvl2pPr marL="742844" indent="-285709" algn="l" defTabSz="914269" rtl="0" eaLnBrk="1" latinLnBrk="0" hangingPunct="1">
        <a:spcBef>
          <a:spcPct val="20000"/>
        </a:spcBef>
        <a:spcAft>
          <a:spcPts val="600"/>
        </a:spcAft>
        <a:buClr>
          <a:srgbClr val="9E1B34"/>
        </a:buClr>
        <a:buFont typeface="Garamond" panose="02020404030301010803" pitchFamily="18" charset="0"/>
        <a:buChar char="­"/>
        <a:defRPr sz="1800" kern="1200">
          <a:solidFill>
            <a:schemeClr val="tx1"/>
          </a:solidFill>
          <a:latin typeface="Garamond" pitchFamily="18" charset="0"/>
          <a:ea typeface="+mn-ea"/>
          <a:cs typeface="+mn-cs"/>
        </a:defRPr>
      </a:lvl2pPr>
      <a:lvl3pPr marL="1142837" indent="-228567" algn="l" defTabSz="914269" rtl="0" eaLnBrk="1" latinLnBrk="0" hangingPunct="1">
        <a:spcBef>
          <a:spcPct val="20000"/>
        </a:spcBef>
        <a:spcAft>
          <a:spcPts val="600"/>
        </a:spcAft>
        <a:buClr>
          <a:srgbClr val="9E1B34"/>
        </a:buClr>
        <a:buFont typeface="Garamond" panose="02020404030301010803" pitchFamily="18" charset="0"/>
        <a:buChar char="»"/>
        <a:defRPr sz="1800" kern="1200">
          <a:solidFill>
            <a:schemeClr val="tx1"/>
          </a:solidFill>
          <a:latin typeface="Garamond" pitchFamily="18" charset="0"/>
          <a:ea typeface="+mn-ea"/>
          <a:cs typeface="+mn-cs"/>
        </a:defRPr>
      </a:lvl3pPr>
      <a:lvl4pPr marL="1599971" indent="-228567" algn="l" defTabSz="914269"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4pPr>
      <a:lvl5pPr marL="2057106" indent="-228567" algn="l" defTabSz="914269"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6dmAs2H_DI" TargetMode="External"/><Relationship Id="rId2" Type="http://schemas.openxmlformats.org/officeDocument/2006/relationships/hyperlink" Target="https://urldefense.proofpoint.com/v2/url?u=https-3A__youtu.be_CfGeOI0v5bw&amp;d=DwICAg&amp;c=ST5Jxgx_zZ9nYuPWkSm01Luus8kzn0TCuX9tmQgnWms&amp;r=1OXHARm0yKWaTSUffFnoUw&amp;m=etC2v4ociEl1c1cBwqgcf5doMsZkxWBhIK9VQubRcdU&amp;s=C_nqsyxAeNM09C9PrIb8mZEqHgKGDq848SFHUGIw0tE&amp;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352801" y="1981200"/>
            <a:ext cx="4708985" cy="682752"/>
          </a:xfrm>
        </p:spPr>
        <p:txBody>
          <a:bodyPr/>
          <a:lstStyle/>
          <a:p>
            <a:r>
              <a:rPr lang="en-US" sz="3200" dirty="0" smtClean="0"/>
              <a:t>Hospitality In Healthcare</a:t>
            </a:r>
            <a:endParaRPr lang="en-US" sz="3200" dirty="0"/>
          </a:p>
        </p:txBody>
      </p:sp>
      <p:sp>
        <p:nvSpPr>
          <p:cNvPr id="4" name="Text Placeholder 3"/>
          <p:cNvSpPr>
            <a:spLocks noGrp="1"/>
          </p:cNvSpPr>
          <p:nvPr>
            <p:ph type="body" sz="quarter" idx="13"/>
          </p:nvPr>
        </p:nvSpPr>
        <p:spPr>
          <a:xfrm>
            <a:off x="3352800" y="3100002"/>
            <a:ext cx="4953000" cy="276999"/>
          </a:xfrm>
        </p:spPr>
        <p:txBody>
          <a:bodyPr/>
          <a:lstStyle/>
          <a:p>
            <a:r>
              <a:rPr lang="en-US" dirty="0" smtClean="0"/>
              <a:t>June 23, 2020</a:t>
            </a:r>
            <a:endParaRPr lang="en-US" dirty="0"/>
          </a:p>
        </p:txBody>
      </p:sp>
    </p:spTree>
    <p:extLst>
      <p:ext uri="{BB962C8B-B14F-4D97-AF65-F5344CB8AC3E}">
        <p14:creationId xmlns:p14="http://schemas.microsoft.com/office/powerpoint/2010/main" val="152191329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3729471" cy="4267200"/>
          </a:xfrm>
        </p:spPr>
        <p:txBody>
          <a:bodyPr/>
          <a:lstStyle/>
          <a:p>
            <a:pPr marL="0" indent="0">
              <a:buNone/>
            </a:pPr>
            <a:r>
              <a:rPr lang="en-US" sz="2800" b="1" dirty="0" smtClean="0">
                <a:solidFill>
                  <a:srgbClr val="9E1B34"/>
                </a:solidFill>
              </a:rPr>
              <a:t>Healthcare</a:t>
            </a:r>
            <a:r>
              <a:rPr lang="en-US" sz="2400" dirty="0"/>
              <a:t>	</a:t>
            </a:r>
            <a:endParaRPr lang="en-US" sz="2400" dirty="0" smtClean="0"/>
          </a:p>
          <a:p>
            <a:r>
              <a:rPr lang="en-US" sz="2400" dirty="0" smtClean="0"/>
              <a:t>Parking </a:t>
            </a:r>
            <a:r>
              <a:rPr lang="en-US" sz="2400" dirty="0"/>
              <a:t>and Valet Services	</a:t>
            </a:r>
            <a:endParaRPr lang="en-US" sz="2400" dirty="0" smtClean="0"/>
          </a:p>
          <a:p>
            <a:r>
              <a:rPr lang="en-US" sz="2400" dirty="0" smtClean="0"/>
              <a:t>Mail </a:t>
            </a:r>
            <a:r>
              <a:rPr lang="en-US" sz="2400" dirty="0"/>
              <a:t>and Courier Services</a:t>
            </a:r>
          </a:p>
          <a:p>
            <a:r>
              <a:rPr lang="en-US" sz="2400" dirty="0" smtClean="0"/>
              <a:t>Linen Services</a:t>
            </a:r>
            <a:r>
              <a:rPr lang="en-US" sz="2400" dirty="0"/>
              <a:t>	</a:t>
            </a:r>
            <a:endParaRPr lang="en-US" sz="2400" dirty="0" smtClean="0"/>
          </a:p>
          <a:p>
            <a:r>
              <a:rPr lang="en-US" sz="2400" dirty="0" smtClean="0"/>
              <a:t>Guest </a:t>
            </a:r>
            <a:r>
              <a:rPr lang="en-US" sz="2400" dirty="0"/>
              <a:t>Services	</a:t>
            </a:r>
            <a:endParaRPr lang="en-US" sz="2400" dirty="0" smtClean="0"/>
          </a:p>
          <a:p>
            <a:r>
              <a:rPr lang="en-US" sz="2400" dirty="0" smtClean="0"/>
              <a:t>Operator </a:t>
            </a:r>
            <a:r>
              <a:rPr lang="en-US" sz="2400" dirty="0"/>
              <a:t>Services</a:t>
            </a:r>
          </a:p>
          <a:p>
            <a:r>
              <a:rPr lang="en-US" sz="2400" dirty="0" smtClean="0"/>
              <a:t>Language </a:t>
            </a:r>
            <a:r>
              <a:rPr lang="en-US" sz="2400" dirty="0"/>
              <a:t>Services	</a:t>
            </a:r>
            <a:endParaRPr lang="en-US" sz="2400" dirty="0" smtClean="0"/>
          </a:p>
          <a:p>
            <a:r>
              <a:rPr lang="en-US" sz="2400" dirty="0" smtClean="0"/>
              <a:t>Medical Spa </a:t>
            </a:r>
            <a:endParaRPr lang="en-US" sz="2400" dirty="0"/>
          </a:p>
          <a:p>
            <a:endParaRPr lang="en-US" dirty="0"/>
          </a:p>
          <a:p>
            <a:endParaRPr lang="en-US" dirty="0"/>
          </a:p>
        </p:txBody>
      </p:sp>
      <p:sp>
        <p:nvSpPr>
          <p:cNvPr id="3" name="Content Placeholder 2"/>
          <p:cNvSpPr>
            <a:spLocks noGrp="1"/>
          </p:cNvSpPr>
          <p:nvPr>
            <p:ph idx="10"/>
          </p:nvPr>
        </p:nvSpPr>
        <p:spPr>
          <a:xfrm>
            <a:off x="5638800" y="1371600"/>
            <a:ext cx="2590800" cy="4343400"/>
          </a:xfrm>
        </p:spPr>
        <p:txBody>
          <a:bodyPr/>
          <a:lstStyle/>
          <a:p>
            <a:pPr marL="0" indent="0">
              <a:buNone/>
            </a:pPr>
            <a:r>
              <a:rPr lang="en-US" sz="2800" b="1" dirty="0" smtClean="0">
                <a:solidFill>
                  <a:srgbClr val="9E1B34"/>
                </a:solidFill>
              </a:rPr>
              <a:t>Hospitality</a:t>
            </a:r>
          </a:p>
          <a:p>
            <a:r>
              <a:rPr lang="en-US" sz="2400" dirty="0" smtClean="0"/>
              <a:t>Valet Parking</a:t>
            </a:r>
          </a:p>
          <a:p>
            <a:r>
              <a:rPr lang="en-US" sz="2400" dirty="0" smtClean="0"/>
              <a:t>Business Center</a:t>
            </a:r>
          </a:p>
          <a:p>
            <a:r>
              <a:rPr lang="en-US" sz="2400" dirty="0" smtClean="0"/>
              <a:t>Laundry</a:t>
            </a:r>
          </a:p>
          <a:p>
            <a:r>
              <a:rPr lang="en-US" sz="2400" dirty="0" smtClean="0"/>
              <a:t>Front Desk</a:t>
            </a:r>
          </a:p>
          <a:p>
            <a:r>
              <a:rPr lang="en-US" sz="2400" dirty="0" smtClean="0"/>
              <a:t>PBX</a:t>
            </a:r>
          </a:p>
          <a:p>
            <a:r>
              <a:rPr lang="en-US" sz="2400" dirty="0" err="1" smtClean="0"/>
              <a:t>Interpretors</a:t>
            </a:r>
            <a:endParaRPr lang="en-US" sz="2400" dirty="0" smtClean="0"/>
          </a:p>
          <a:p>
            <a:r>
              <a:rPr lang="en-US" sz="2400" dirty="0" smtClean="0"/>
              <a:t>Spa Services</a:t>
            </a:r>
            <a:endParaRPr lang="en-US" sz="2400" dirty="0"/>
          </a:p>
        </p:txBody>
      </p:sp>
      <p:sp>
        <p:nvSpPr>
          <p:cNvPr id="4" name="Title 3"/>
          <p:cNvSpPr>
            <a:spLocks noGrp="1"/>
          </p:cNvSpPr>
          <p:nvPr>
            <p:ph type="title"/>
          </p:nvPr>
        </p:nvSpPr>
        <p:spPr>
          <a:xfrm>
            <a:off x="303645" y="258762"/>
            <a:ext cx="8229600" cy="731838"/>
          </a:xfrm>
        </p:spPr>
        <p:txBody>
          <a:bodyPr/>
          <a:lstStyle/>
          <a:p>
            <a:pPr algn="ctr"/>
            <a:r>
              <a:rPr lang="en-US" sz="2800" b="1" dirty="0"/>
              <a:t>The Career Crosswalk between Hospitality and </a:t>
            </a:r>
            <a:r>
              <a:rPr lang="en-US" sz="2800" b="1" dirty="0" smtClean="0"/>
              <a:t>Healthcare, cont’d</a:t>
            </a:r>
            <a:endParaRPr lang="en-US" sz="2800" b="1" dirty="0"/>
          </a:p>
        </p:txBody>
      </p:sp>
      <p:sp>
        <p:nvSpPr>
          <p:cNvPr id="5" name="Slide Number Placeholder 4"/>
          <p:cNvSpPr>
            <a:spLocks noGrp="1"/>
          </p:cNvSpPr>
          <p:nvPr>
            <p:ph type="sldNum" sz="quarter" idx="4"/>
          </p:nvPr>
        </p:nvSpPr>
        <p:spPr/>
        <p:txBody>
          <a:bodyPr/>
          <a:lstStyle/>
          <a:p>
            <a:fld id="{178A68C7-47CD-4FDE-9645-D1E4BA08B93E}" type="slidenum">
              <a:rPr lang="en-US" smtClean="0"/>
              <a:pPr/>
              <a:t>10</a:t>
            </a:fld>
            <a:endParaRPr lang="en-US" dirty="0"/>
          </a:p>
        </p:txBody>
      </p:sp>
      <p:sp>
        <p:nvSpPr>
          <p:cNvPr id="6" name="Right Arrow 5"/>
          <p:cNvSpPr/>
          <p:nvPr/>
        </p:nvSpPr>
        <p:spPr>
          <a:xfrm>
            <a:off x="4175492" y="1995106"/>
            <a:ext cx="793016" cy="273943"/>
          </a:xfrm>
          <a:prstGeom prst="rightArrow">
            <a:avLst>
              <a:gd name="adj1" fmla="val 2793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137996" y="2479813"/>
            <a:ext cx="837808" cy="304800"/>
          </a:xfrm>
          <a:prstGeom prst="rightArrow">
            <a:avLst>
              <a:gd name="adj1" fmla="val 2520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114054" y="3016755"/>
            <a:ext cx="838200" cy="304800"/>
          </a:xfrm>
          <a:prstGeom prst="rightArrow">
            <a:avLst>
              <a:gd name="adj1" fmla="val 2520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13843" y="3519690"/>
            <a:ext cx="838411" cy="304800"/>
          </a:xfrm>
          <a:prstGeom prst="rightArrow">
            <a:avLst>
              <a:gd name="adj1" fmla="val 2520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113843" y="4056632"/>
            <a:ext cx="821590" cy="304800"/>
          </a:xfrm>
          <a:prstGeom prst="rightArrow">
            <a:avLst>
              <a:gd name="adj1" fmla="val 2520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088928" y="4564013"/>
            <a:ext cx="838200" cy="304800"/>
          </a:xfrm>
          <a:prstGeom prst="rightArrow">
            <a:avLst>
              <a:gd name="adj1" fmla="val 3016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091028" y="5079577"/>
            <a:ext cx="838200" cy="304800"/>
          </a:xfrm>
          <a:prstGeom prst="rightArrow">
            <a:avLst>
              <a:gd name="adj1" fmla="val 3016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090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4023360" cy="3886200"/>
          </a:xfrm>
          <a:ln w="76200">
            <a:solidFill>
              <a:srgbClr val="000000"/>
            </a:solidFill>
          </a:ln>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     </a:t>
            </a:r>
            <a:r>
              <a:rPr lang="en-US" sz="2000" b="1" dirty="0" smtClean="0">
                <a:solidFill>
                  <a:srgbClr val="9E1B34"/>
                </a:solidFill>
              </a:rPr>
              <a:t>Healthcare Path</a:t>
            </a:r>
          </a:p>
          <a:p>
            <a:pPr>
              <a:buFont typeface="Wingdings" panose="05000000000000000000" pitchFamily="2" charset="2"/>
              <a:buChar char="ü"/>
            </a:pPr>
            <a:r>
              <a:rPr lang="en-US" dirty="0" smtClean="0"/>
              <a:t>Meaningful Work/Saving Lives</a:t>
            </a:r>
          </a:p>
          <a:p>
            <a:pPr>
              <a:buFont typeface="Wingdings" panose="05000000000000000000" pitchFamily="2" charset="2"/>
              <a:buChar char="ü"/>
            </a:pPr>
            <a:r>
              <a:rPr lang="en-US" dirty="0" smtClean="0"/>
              <a:t>Career Growth</a:t>
            </a:r>
          </a:p>
          <a:p>
            <a:pPr>
              <a:buFont typeface="Wingdings" panose="05000000000000000000" pitchFamily="2" charset="2"/>
              <a:buChar char="ü"/>
            </a:pPr>
            <a:r>
              <a:rPr lang="en-US" dirty="0" smtClean="0"/>
              <a:t>Work/Life Balance </a:t>
            </a:r>
          </a:p>
          <a:p>
            <a:pPr>
              <a:buFont typeface="Wingdings" panose="05000000000000000000" pitchFamily="2" charset="2"/>
              <a:buChar char="ü"/>
            </a:pPr>
            <a:r>
              <a:rPr lang="en-US" dirty="0" smtClean="0"/>
              <a:t>Great Benefits</a:t>
            </a:r>
          </a:p>
          <a:p>
            <a:pPr>
              <a:buFont typeface="Wingdings" panose="05000000000000000000" pitchFamily="2" charset="2"/>
              <a:buChar char="ü"/>
            </a:pPr>
            <a:r>
              <a:rPr lang="en-US" dirty="0" smtClean="0"/>
              <a:t>Pay scale is higher</a:t>
            </a:r>
          </a:p>
          <a:p>
            <a:pPr>
              <a:buFont typeface="Wingdings" panose="05000000000000000000" pitchFamily="2" charset="2"/>
              <a:buChar char="ü"/>
            </a:pPr>
            <a:r>
              <a:rPr lang="en-US" dirty="0" smtClean="0"/>
              <a:t>More Stable Industry</a:t>
            </a:r>
          </a:p>
          <a:p>
            <a:endParaRPr lang="en-US" dirty="0"/>
          </a:p>
        </p:txBody>
      </p:sp>
      <p:sp>
        <p:nvSpPr>
          <p:cNvPr id="3" name="Content Placeholder 2"/>
          <p:cNvSpPr>
            <a:spLocks noGrp="1"/>
          </p:cNvSpPr>
          <p:nvPr>
            <p:ph idx="10"/>
          </p:nvPr>
        </p:nvSpPr>
        <p:spPr>
          <a:xfrm>
            <a:off x="4682836" y="1295400"/>
            <a:ext cx="4026824" cy="3886200"/>
          </a:xfrm>
          <a:ln w="76200"/>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     </a:t>
            </a:r>
            <a:r>
              <a:rPr lang="en-US" sz="2000" b="1" dirty="0" smtClean="0">
                <a:solidFill>
                  <a:srgbClr val="9E1B34"/>
                </a:solidFill>
              </a:rPr>
              <a:t>Hospitality Path</a:t>
            </a:r>
            <a:endParaRPr lang="en-US" b="1" dirty="0" smtClean="0">
              <a:solidFill>
                <a:srgbClr val="9E1B34"/>
              </a:solidFill>
            </a:endParaRPr>
          </a:p>
          <a:p>
            <a:pPr>
              <a:buFont typeface="Wingdings" panose="05000000000000000000" pitchFamily="2" charset="2"/>
              <a:buChar char="ü"/>
            </a:pPr>
            <a:r>
              <a:rPr lang="en-US" dirty="0" smtClean="0"/>
              <a:t>Access to Travel</a:t>
            </a:r>
          </a:p>
          <a:p>
            <a:pPr>
              <a:buFont typeface="Wingdings" panose="05000000000000000000" pitchFamily="2" charset="2"/>
              <a:buChar char="ü"/>
            </a:pPr>
            <a:r>
              <a:rPr lang="en-US" dirty="0" smtClean="0"/>
              <a:t>Exciting Work</a:t>
            </a:r>
          </a:p>
          <a:p>
            <a:pPr>
              <a:buFont typeface="Wingdings" panose="05000000000000000000" pitchFamily="2" charset="2"/>
              <a:buChar char="ü"/>
            </a:pPr>
            <a:r>
              <a:rPr lang="en-US" dirty="0" smtClean="0"/>
              <a:t>Career Growth</a:t>
            </a:r>
            <a:endParaRPr lang="en-US" dirty="0"/>
          </a:p>
        </p:txBody>
      </p:sp>
      <p:sp>
        <p:nvSpPr>
          <p:cNvPr id="4" name="Title 3"/>
          <p:cNvSpPr>
            <a:spLocks noGrp="1"/>
          </p:cNvSpPr>
          <p:nvPr>
            <p:ph type="title"/>
          </p:nvPr>
        </p:nvSpPr>
        <p:spPr/>
        <p:txBody>
          <a:bodyPr/>
          <a:lstStyle/>
          <a:p>
            <a:pPr algn="ctr"/>
            <a:r>
              <a:rPr lang="en-US" b="1" dirty="0" smtClean="0"/>
              <a:t>Pros Healthcare vs. Hospitality Path</a:t>
            </a:r>
            <a:endParaRPr lang="en-US" b="1" dirty="0"/>
          </a:p>
        </p:txBody>
      </p:sp>
      <p:sp>
        <p:nvSpPr>
          <p:cNvPr id="5" name="Slide Number Placeholder 4"/>
          <p:cNvSpPr>
            <a:spLocks noGrp="1"/>
          </p:cNvSpPr>
          <p:nvPr>
            <p:ph type="sldNum" sz="quarter" idx="4"/>
          </p:nvPr>
        </p:nvSpPr>
        <p:spPr/>
        <p:txBody>
          <a:bodyPr/>
          <a:lstStyle/>
          <a:p>
            <a:fld id="{178A68C7-47CD-4FDE-9645-D1E4BA08B93E}" type="slidenum">
              <a:rPr lang="en-US" smtClean="0"/>
              <a:pPr/>
              <a:t>11</a:t>
            </a:fld>
            <a:endParaRPr lang="en-US" dirty="0"/>
          </a:p>
        </p:txBody>
      </p:sp>
    </p:spTree>
    <p:extLst>
      <p:ext uri="{BB962C8B-B14F-4D97-AF65-F5344CB8AC3E}">
        <p14:creationId xmlns:p14="http://schemas.microsoft.com/office/powerpoint/2010/main" val="1461995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u="sng" dirty="0">
                <a:solidFill>
                  <a:srgbClr val="9E1B34"/>
                </a:solidFill>
              </a:rPr>
              <a:t>Our </a:t>
            </a:r>
            <a:r>
              <a:rPr lang="en-US" sz="2000" b="1" u="sng" dirty="0" smtClean="0">
                <a:solidFill>
                  <a:srgbClr val="9E1B34"/>
                </a:solidFill>
              </a:rPr>
              <a:t>Vision:</a:t>
            </a:r>
          </a:p>
          <a:p>
            <a:pPr marL="0" indent="0">
              <a:buNone/>
            </a:pPr>
            <a:endParaRPr lang="en-US" b="1" dirty="0">
              <a:solidFill>
                <a:srgbClr val="9E1B34"/>
              </a:solidFill>
            </a:endParaRPr>
          </a:p>
          <a:p>
            <a:pPr marL="0" indent="0" algn="ctr">
              <a:buNone/>
            </a:pPr>
            <a:r>
              <a:rPr lang="en-US" b="1" dirty="0"/>
              <a:t>Working together so our communities are the healthiest in America.</a:t>
            </a:r>
          </a:p>
          <a:p>
            <a:pPr marL="0" indent="0">
              <a:buNone/>
            </a:pPr>
            <a:endParaRPr lang="en-US" b="1" dirty="0">
              <a:solidFill>
                <a:srgbClr val="9E1B34"/>
              </a:solidFill>
            </a:endParaRPr>
          </a:p>
          <a:p>
            <a:pPr marL="0" indent="0">
              <a:buNone/>
            </a:pPr>
            <a:r>
              <a:rPr lang="en-US" sz="2000" b="1" u="sng" dirty="0" smtClean="0">
                <a:solidFill>
                  <a:srgbClr val="9E1B34"/>
                </a:solidFill>
              </a:rPr>
              <a:t>Our Mission:</a:t>
            </a:r>
          </a:p>
          <a:p>
            <a:pPr marL="0" indent="0">
              <a:buNone/>
            </a:pPr>
            <a:endParaRPr lang="en-US" b="1" dirty="0" smtClean="0">
              <a:solidFill>
                <a:srgbClr val="9E1B34"/>
              </a:solidFill>
            </a:endParaRPr>
          </a:p>
          <a:p>
            <a:pPr marL="0" indent="0" algn="ctr">
              <a:buNone/>
            </a:pPr>
            <a:r>
              <a:rPr lang="en-US" b="1" dirty="0" err="1" smtClean="0"/>
              <a:t>MaineHealth</a:t>
            </a:r>
            <a:r>
              <a:rPr lang="en-US" b="1" dirty="0" smtClean="0"/>
              <a:t> </a:t>
            </a:r>
            <a:r>
              <a:rPr lang="en-US" b="1" dirty="0"/>
              <a:t>is a not-for-profit health system dedicated to improving the health of our patients and communities by providing high-quality affordable care, educating tomorrow's caregivers, and researching better ways to provide care.</a:t>
            </a:r>
            <a:endParaRPr lang="en-US" sz="1600" b="1" dirty="0"/>
          </a:p>
          <a:p>
            <a:pPr marL="0" indent="0">
              <a:buNone/>
            </a:pPr>
            <a:endParaRPr lang="en-US" b="1" dirty="0" smtClean="0">
              <a:solidFill>
                <a:srgbClr val="9E1B34"/>
              </a:solidFill>
            </a:endParaRPr>
          </a:p>
          <a:p>
            <a:pPr marL="0" indent="0">
              <a:buNone/>
            </a:pPr>
            <a:endParaRPr lang="en-US" b="1" dirty="0" smtClean="0">
              <a:solidFill>
                <a:srgbClr val="9E1B34"/>
              </a:solidFill>
            </a:endParaRPr>
          </a:p>
          <a:p>
            <a:pPr marL="0" indent="0">
              <a:buNone/>
            </a:pPr>
            <a:endParaRPr lang="en-US" b="1" dirty="0">
              <a:solidFill>
                <a:srgbClr val="9E1B34"/>
              </a:solidFill>
            </a:endParaRPr>
          </a:p>
          <a:p>
            <a:pPr marL="0" indent="0">
              <a:buNone/>
            </a:pPr>
            <a:endParaRPr lang="en-US" b="1" dirty="0">
              <a:solidFill>
                <a:srgbClr val="9E1B34"/>
              </a:solidFill>
            </a:endParaRPr>
          </a:p>
          <a:p>
            <a:pPr marL="0" indent="0">
              <a:buNone/>
            </a:pPr>
            <a:endParaRPr lang="en-US" dirty="0"/>
          </a:p>
        </p:txBody>
      </p:sp>
      <p:sp>
        <p:nvSpPr>
          <p:cNvPr id="3" name="Slide Number Placeholder 2"/>
          <p:cNvSpPr>
            <a:spLocks noGrp="1"/>
          </p:cNvSpPr>
          <p:nvPr>
            <p:ph type="sldNum" sz="quarter" idx="4"/>
          </p:nvPr>
        </p:nvSpPr>
        <p:spPr/>
        <p:txBody>
          <a:bodyPr/>
          <a:lstStyle/>
          <a:p>
            <a:fld id="{178A68C7-47CD-4FDE-9645-D1E4BA08B93E}" type="slidenum">
              <a:rPr lang="en-US" smtClean="0"/>
              <a:pPr/>
              <a:t>12</a:t>
            </a:fld>
            <a:endParaRPr lang="en-US" dirty="0"/>
          </a:p>
        </p:txBody>
      </p:sp>
      <p:sp>
        <p:nvSpPr>
          <p:cNvPr id="4" name="Title 3"/>
          <p:cNvSpPr>
            <a:spLocks noGrp="1"/>
          </p:cNvSpPr>
          <p:nvPr>
            <p:ph type="title"/>
          </p:nvPr>
        </p:nvSpPr>
        <p:spPr/>
        <p:txBody>
          <a:bodyPr/>
          <a:lstStyle/>
          <a:p>
            <a:pPr algn="ctr"/>
            <a:r>
              <a:rPr lang="en-US" b="1" dirty="0" err="1" smtClean="0"/>
              <a:t>MaineHealth</a:t>
            </a:r>
            <a:r>
              <a:rPr lang="en-US" b="1" dirty="0" smtClean="0"/>
              <a:t> Who Are We?</a:t>
            </a:r>
            <a:endParaRPr lang="en-US" b="1" dirty="0"/>
          </a:p>
        </p:txBody>
      </p:sp>
    </p:spTree>
    <p:extLst>
      <p:ext uri="{BB962C8B-B14F-4D97-AF65-F5344CB8AC3E}">
        <p14:creationId xmlns:p14="http://schemas.microsoft.com/office/powerpoint/2010/main" val="2072829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988270"/>
            <a:ext cx="1286396" cy="1286396"/>
          </a:xfrm>
        </p:spPr>
      </p:pic>
      <p:sp>
        <p:nvSpPr>
          <p:cNvPr id="3" name="Slide Number Placeholder 2"/>
          <p:cNvSpPr>
            <a:spLocks noGrp="1"/>
          </p:cNvSpPr>
          <p:nvPr>
            <p:ph type="sldNum" sz="quarter" idx="4"/>
          </p:nvPr>
        </p:nvSpPr>
        <p:spPr/>
        <p:txBody>
          <a:bodyPr/>
          <a:lstStyle/>
          <a:p>
            <a:fld id="{178A68C7-47CD-4FDE-9645-D1E4BA08B93E}" type="slidenum">
              <a:rPr lang="en-US" smtClean="0"/>
              <a:pPr/>
              <a:t>13</a:t>
            </a:fld>
            <a:endParaRPr lang="en-US" dirty="0"/>
          </a:p>
        </p:txBody>
      </p:sp>
      <p:sp>
        <p:nvSpPr>
          <p:cNvPr id="4" name="Title 3"/>
          <p:cNvSpPr>
            <a:spLocks noGrp="1"/>
          </p:cNvSpPr>
          <p:nvPr>
            <p:ph type="title"/>
          </p:nvPr>
        </p:nvSpPr>
        <p:spPr>
          <a:xfrm>
            <a:off x="933796" y="244632"/>
            <a:ext cx="5486400" cy="731838"/>
          </a:xfrm>
        </p:spPr>
        <p:txBody>
          <a:bodyPr/>
          <a:lstStyle/>
          <a:p>
            <a:pPr algn="ctr"/>
            <a:r>
              <a:rPr lang="en-US" b="1" dirty="0" smtClean="0"/>
              <a:t>Our Values</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408" y="991041"/>
            <a:ext cx="1313584" cy="13135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1299" y="1015625"/>
            <a:ext cx="1311160" cy="13111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0408" y="3365960"/>
            <a:ext cx="1373331" cy="1295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196" y="3320159"/>
            <a:ext cx="1309472" cy="130947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675" y="3365960"/>
            <a:ext cx="1358440" cy="1358440"/>
          </a:xfrm>
          <a:prstGeom prst="rect">
            <a:avLst/>
          </a:prstGeom>
        </p:spPr>
      </p:pic>
      <p:sp>
        <p:nvSpPr>
          <p:cNvPr id="11" name="TextBox 10"/>
          <p:cNvSpPr txBox="1"/>
          <p:nvPr/>
        </p:nvSpPr>
        <p:spPr>
          <a:xfrm>
            <a:off x="485083" y="2299013"/>
            <a:ext cx="1828800" cy="661873"/>
          </a:xfrm>
          <a:prstGeom prst="rect">
            <a:avLst/>
          </a:prstGeom>
          <a:noFill/>
        </p:spPr>
        <p:txBody>
          <a:bodyPr wrap="square" rtlCol="0">
            <a:spAutoFit/>
          </a:bodyPr>
          <a:lstStyle/>
          <a:p>
            <a:pPr algn="ctr"/>
            <a:r>
              <a:rPr lang="en-US" sz="1200" b="1" cap="none" baseline="0" dirty="0" smtClean="0">
                <a:solidFill>
                  <a:schemeClr val="accent1">
                    <a:lumMod val="75000"/>
                  </a:schemeClr>
                </a:solidFill>
              </a:rPr>
              <a:t>We set high standards and always strive</a:t>
            </a:r>
            <a:r>
              <a:rPr lang="en-US" sz="1200" b="1" cap="none" dirty="0" smtClean="0">
                <a:solidFill>
                  <a:schemeClr val="accent1">
                    <a:lumMod val="75000"/>
                  </a:schemeClr>
                </a:solidFill>
              </a:rPr>
              <a:t> to exceed expectations</a:t>
            </a:r>
            <a:endParaRPr lang="en-US" sz="1200" b="1" cap="none" baseline="0" dirty="0" smtClean="0">
              <a:solidFill>
                <a:schemeClr val="accent1">
                  <a:lumMod val="75000"/>
                </a:schemeClr>
              </a:solidFill>
            </a:endParaRPr>
          </a:p>
        </p:txBody>
      </p:sp>
      <p:sp>
        <p:nvSpPr>
          <p:cNvPr id="12" name="TextBox 11"/>
          <p:cNvSpPr txBox="1"/>
          <p:nvPr/>
        </p:nvSpPr>
        <p:spPr>
          <a:xfrm>
            <a:off x="3181350" y="2326785"/>
            <a:ext cx="2171700" cy="830997"/>
          </a:xfrm>
          <a:prstGeom prst="rect">
            <a:avLst/>
          </a:prstGeom>
          <a:noFill/>
        </p:spPr>
        <p:txBody>
          <a:bodyPr wrap="square" rtlCol="0">
            <a:spAutoFit/>
          </a:bodyPr>
          <a:lstStyle/>
          <a:p>
            <a:pPr algn="ctr"/>
            <a:r>
              <a:rPr lang="en-US" sz="1200" b="1" cap="none" baseline="0" dirty="0" smtClean="0">
                <a:solidFill>
                  <a:schemeClr val="accent2">
                    <a:lumMod val="50000"/>
                  </a:schemeClr>
                </a:solidFill>
              </a:rPr>
              <a:t>We welcome diverse</a:t>
            </a:r>
            <a:r>
              <a:rPr lang="en-US" sz="1200" b="1" cap="none" dirty="0" smtClean="0">
                <a:solidFill>
                  <a:schemeClr val="accent2">
                    <a:lumMod val="50000"/>
                  </a:schemeClr>
                </a:solidFill>
              </a:rPr>
              <a:t> perspectives, embrace change, and are committed to lifelong learning</a:t>
            </a:r>
            <a:endParaRPr lang="en-US" sz="1200" b="1" cap="none" baseline="0" dirty="0" smtClean="0">
              <a:solidFill>
                <a:schemeClr val="accent2">
                  <a:lumMod val="50000"/>
                </a:schemeClr>
              </a:solidFill>
            </a:endParaRPr>
          </a:p>
        </p:txBody>
      </p:sp>
      <p:sp>
        <p:nvSpPr>
          <p:cNvPr id="13" name="TextBox 12"/>
          <p:cNvSpPr txBox="1"/>
          <p:nvPr/>
        </p:nvSpPr>
        <p:spPr>
          <a:xfrm>
            <a:off x="5943600" y="2303774"/>
            <a:ext cx="2171700" cy="830997"/>
          </a:xfrm>
          <a:prstGeom prst="rect">
            <a:avLst/>
          </a:prstGeom>
          <a:noFill/>
        </p:spPr>
        <p:txBody>
          <a:bodyPr wrap="square" rtlCol="0">
            <a:spAutoFit/>
          </a:bodyPr>
          <a:lstStyle/>
          <a:p>
            <a:pPr algn="ctr"/>
            <a:r>
              <a:rPr lang="en-US" sz="1200" b="1" cap="none" baseline="0" dirty="0" smtClean="0">
                <a:solidFill>
                  <a:srgbClr val="931936"/>
                </a:solidFill>
              </a:rPr>
              <a:t>We are honest,</a:t>
            </a:r>
            <a:r>
              <a:rPr lang="en-US" sz="1200" b="1" cap="none" dirty="0" smtClean="0">
                <a:solidFill>
                  <a:srgbClr val="931936"/>
                </a:solidFill>
              </a:rPr>
              <a:t> transparent and ethical, and maintain a culture of trust and accountability</a:t>
            </a:r>
            <a:endParaRPr lang="en-US" sz="1200" b="1" cap="none" baseline="0" dirty="0" smtClean="0">
              <a:solidFill>
                <a:srgbClr val="931936"/>
              </a:solidFill>
            </a:endParaRPr>
          </a:p>
        </p:txBody>
      </p:sp>
      <p:sp>
        <p:nvSpPr>
          <p:cNvPr id="14" name="TextBox 13"/>
          <p:cNvSpPr txBox="1"/>
          <p:nvPr/>
        </p:nvSpPr>
        <p:spPr>
          <a:xfrm>
            <a:off x="464474" y="4800600"/>
            <a:ext cx="1849409" cy="646331"/>
          </a:xfrm>
          <a:prstGeom prst="rect">
            <a:avLst/>
          </a:prstGeom>
          <a:noFill/>
        </p:spPr>
        <p:txBody>
          <a:bodyPr wrap="square" rtlCol="0">
            <a:spAutoFit/>
          </a:bodyPr>
          <a:lstStyle/>
          <a:p>
            <a:pPr algn="ctr"/>
            <a:r>
              <a:rPr lang="en-US" sz="1200" b="1" cap="none" baseline="0" dirty="0" smtClean="0">
                <a:solidFill>
                  <a:srgbClr val="75681D"/>
                </a:solidFill>
              </a:rPr>
              <a:t>We embrace diversity</a:t>
            </a:r>
            <a:r>
              <a:rPr lang="en-US" sz="1200" b="1" cap="none" dirty="0" smtClean="0">
                <a:solidFill>
                  <a:srgbClr val="75681D"/>
                </a:solidFill>
              </a:rPr>
              <a:t> and recognize the value of each person</a:t>
            </a:r>
            <a:endParaRPr lang="en-US" sz="1200" b="1" cap="none" baseline="0" dirty="0" smtClean="0">
              <a:solidFill>
                <a:srgbClr val="75681D"/>
              </a:solidFill>
            </a:endParaRPr>
          </a:p>
        </p:txBody>
      </p:sp>
      <p:sp>
        <p:nvSpPr>
          <p:cNvPr id="15" name="TextBox 14"/>
          <p:cNvSpPr txBox="1"/>
          <p:nvPr/>
        </p:nvSpPr>
        <p:spPr>
          <a:xfrm>
            <a:off x="3038908" y="4800600"/>
            <a:ext cx="2438400" cy="830997"/>
          </a:xfrm>
          <a:prstGeom prst="rect">
            <a:avLst/>
          </a:prstGeom>
          <a:noFill/>
        </p:spPr>
        <p:txBody>
          <a:bodyPr wrap="square" rtlCol="0">
            <a:spAutoFit/>
          </a:bodyPr>
          <a:lstStyle/>
          <a:p>
            <a:pPr algn="ctr"/>
            <a:r>
              <a:rPr lang="en-US" sz="1200" b="1" cap="none" baseline="0" dirty="0" smtClean="0">
                <a:solidFill>
                  <a:schemeClr val="accent4">
                    <a:lumMod val="50000"/>
                  </a:schemeClr>
                </a:solidFill>
              </a:rPr>
              <a:t>We take responsibility for our actions, follow through on our commitments,</a:t>
            </a:r>
            <a:r>
              <a:rPr lang="en-US" sz="1200" b="1" cap="none" dirty="0" smtClean="0">
                <a:solidFill>
                  <a:schemeClr val="accent4">
                    <a:lumMod val="50000"/>
                  </a:schemeClr>
                </a:solidFill>
              </a:rPr>
              <a:t> and approach challenges with optimism</a:t>
            </a:r>
            <a:endParaRPr lang="en-US" sz="1200" b="1" cap="none" baseline="0" dirty="0" smtClean="0">
              <a:solidFill>
                <a:schemeClr val="accent4">
                  <a:lumMod val="50000"/>
                </a:schemeClr>
              </a:solidFill>
            </a:endParaRPr>
          </a:p>
        </p:txBody>
      </p:sp>
      <p:sp>
        <p:nvSpPr>
          <p:cNvPr id="16" name="TextBox 15"/>
          <p:cNvSpPr txBox="1"/>
          <p:nvPr/>
        </p:nvSpPr>
        <p:spPr>
          <a:xfrm>
            <a:off x="5715000" y="4800600"/>
            <a:ext cx="2743200" cy="830997"/>
          </a:xfrm>
          <a:prstGeom prst="rect">
            <a:avLst/>
          </a:prstGeom>
          <a:noFill/>
        </p:spPr>
        <p:txBody>
          <a:bodyPr wrap="square" rtlCol="0">
            <a:spAutoFit/>
          </a:bodyPr>
          <a:lstStyle/>
          <a:p>
            <a:pPr algn="ctr"/>
            <a:r>
              <a:rPr lang="en-US" sz="1200" b="1" cap="none" baseline="0" dirty="0" smtClean="0">
                <a:solidFill>
                  <a:srgbClr val="E08840"/>
                </a:solidFill>
              </a:rPr>
              <a:t>We focus on each individual’s unique</a:t>
            </a:r>
            <a:r>
              <a:rPr lang="en-US" sz="1200" b="1" cap="none" dirty="0" smtClean="0">
                <a:solidFill>
                  <a:srgbClr val="E08840"/>
                </a:solidFill>
              </a:rPr>
              <a:t> needs, and partner with the people we care for, their families and care teams to develop a shared plan.</a:t>
            </a:r>
            <a:endParaRPr lang="en-US" sz="1200" b="1" cap="none" baseline="0" dirty="0" smtClean="0">
              <a:solidFill>
                <a:srgbClr val="E08840"/>
              </a:solidFill>
            </a:endParaRPr>
          </a:p>
        </p:txBody>
      </p:sp>
    </p:spTree>
    <p:extLst>
      <p:ext uri="{BB962C8B-B14F-4D97-AF65-F5344CB8AC3E}">
        <p14:creationId xmlns:p14="http://schemas.microsoft.com/office/powerpoint/2010/main" val="2593897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78A68C7-47CD-4FDE-9645-D1E4BA08B93E}" type="slidenum">
              <a:rPr lang="en-US" smtClean="0"/>
              <a:pPr/>
              <a:t>14</a:t>
            </a:fld>
            <a:endParaRPr lang="en-US" dirty="0"/>
          </a:p>
        </p:txBody>
      </p:sp>
      <p:sp>
        <p:nvSpPr>
          <p:cNvPr id="4" name="Title 3"/>
          <p:cNvSpPr>
            <a:spLocks noGrp="1"/>
          </p:cNvSpPr>
          <p:nvPr>
            <p:ph type="title"/>
          </p:nvPr>
        </p:nvSpPr>
        <p:spPr>
          <a:xfrm>
            <a:off x="457200" y="142702"/>
            <a:ext cx="8229600" cy="731838"/>
          </a:xfrm>
        </p:spPr>
        <p:txBody>
          <a:bodyPr/>
          <a:lstStyle/>
          <a:p>
            <a:pPr algn="ctr"/>
            <a:r>
              <a:rPr lang="en-US" b="1" dirty="0" smtClean="0"/>
              <a:t>Maine Health</a:t>
            </a:r>
            <a:endParaRPr lang="en-US" b="1" dirty="0"/>
          </a:p>
        </p:txBody>
      </p:sp>
      <p:sp>
        <p:nvSpPr>
          <p:cNvPr id="5" name="Content Placeholder 4"/>
          <p:cNvSpPr>
            <a:spLocks noGrp="1"/>
          </p:cNvSpPr>
          <p:nvPr>
            <p:ph idx="1"/>
          </p:nvPr>
        </p:nvSpPr>
        <p:spPr>
          <a:xfrm>
            <a:off x="457200" y="2057400"/>
            <a:ext cx="8229600" cy="3962400"/>
          </a:xfrm>
        </p:spPr>
        <p:txBody>
          <a:bodyPr/>
          <a:lstStyle/>
          <a:p>
            <a:r>
              <a:rPr lang="en-US" b="1" dirty="0" smtClean="0"/>
              <a:t>MaineHealth is comprised of 12 hospitals, and three affiliate hospitals, in Maine and New Hampshire</a:t>
            </a:r>
            <a:endParaRPr lang="en-US" b="1" dirty="0"/>
          </a:p>
          <a:p>
            <a:r>
              <a:rPr lang="en-US" b="1" dirty="0" smtClean="0"/>
              <a:t>MaineHealth has over 22,000 employees</a:t>
            </a:r>
          </a:p>
          <a:p>
            <a:r>
              <a:rPr lang="en-US" b="1" dirty="0" smtClean="0"/>
              <a:t>There are 1,600 physicians and practices that make up MaineHealth’s Accountable Care Organization.</a:t>
            </a:r>
          </a:p>
          <a:p>
            <a:r>
              <a:rPr lang="en-US" b="1" dirty="0" smtClean="0"/>
              <a:t>MaineHealth provides complete behavioral and mental health care, and provides Southern Maine’s only private, not for profit psychiatric hospital.		</a:t>
            </a:r>
          </a:p>
          <a:p>
            <a:endParaRPr lang="en-US" b="1" dirty="0" smtClean="0"/>
          </a:p>
          <a:p>
            <a:endParaRPr lang="en-US" dirty="0"/>
          </a:p>
        </p:txBody>
      </p:sp>
    </p:spTree>
    <p:extLst>
      <p:ext uri="{BB962C8B-B14F-4D97-AF65-F5344CB8AC3E}">
        <p14:creationId xmlns:p14="http://schemas.microsoft.com/office/powerpoint/2010/main" val="38826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78A68C7-47CD-4FDE-9645-D1E4BA08B93E}" type="slidenum">
              <a:rPr lang="en-US" smtClean="0"/>
              <a:pPr/>
              <a:t>15</a:t>
            </a:fld>
            <a:endParaRPr lang="en-US" dirty="0"/>
          </a:p>
        </p:txBody>
      </p:sp>
      <p:sp>
        <p:nvSpPr>
          <p:cNvPr id="4" name="Title 3"/>
          <p:cNvSpPr>
            <a:spLocks noGrp="1"/>
          </p:cNvSpPr>
          <p:nvPr>
            <p:ph type="title"/>
          </p:nvPr>
        </p:nvSpPr>
        <p:spPr>
          <a:xfrm>
            <a:off x="450273" y="4156"/>
            <a:ext cx="8229600" cy="731838"/>
          </a:xfrm>
        </p:spPr>
        <p:txBody>
          <a:bodyPr/>
          <a:lstStyle/>
          <a:p>
            <a:pPr algn="ctr"/>
            <a:r>
              <a:rPr lang="en-US" b="1" dirty="0" smtClean="0"/>
              <a:t>Maine Medical Center</a:t>
            </a:r>
            <a:endParaRPr lang="en-US" b="1" dirty="0"/>
          </a:p>
        </p:txBody>
      </p:sp>
      <p:sp>
        <p:nvSpPr>
          <p:cNvPr id="5" name="Content Placeholder 4"/>
          <p:cNvSpPr>
            <a:spLocks noGrp="1"/>
          </p:cNvSpPr>
          <p:nvPr>
            <p:ph idx="1"/>
          </p:nvPr>
        </p:nvSpPr>
        <p:spPr>
          <a:xfrm>
            <a:off x="457200" y="1905000"/>
            <a:ext cx="8229600" cy="3962400"/>
          </a:xfrm>
        </p:spPr>
        <p:txBody>
          <a:bodyPr/>
          <a:lstStyle/>
          <a:p>
            <a:r>
              <a:rPr lang="en-US" b="1" dirty="0" smtClean="0"/>
              <a:t>Maine Medical Center (MMC) is the state’s largest medical center</a:t>
            </a:r>
          </a:p>
          <a:p>
            <a:r>
              <a:rPr lang="en-US" b="1" dirty="0" smtClean="0"/>
              <a:t>MMC is licensed for 637 beds, and has more than 9,600 employees.</a:t>
            </a:r>
          </a:p>
          <a:p>
            <a:r>
              <a:rPr lang="en-US" b="1" dirty="0" smtClean="0"/>
              <a:t>MMC shares roles as the state’s only allopathic medical school program, and provides the community and entire world with wonderful care, and a full range of referral services.</a:t>
            </a:r>
          </a:p>
          <a:p>
            <a:r>
              <a:rPr lang="en-US" b="1" dirty="0" smtClean="0"/>
              <a:t>MMC also encompasses the largest multidisciplinary medical group, Maine Medical Partners.</a:t>
            </a:r>
          </a:p>
          <a:p>
            <a:r>
              <a:rPr lang="en-US" b="1" dirty="0" smtClean="0"/>
              <a:t>With 11 other hospitals, and Maine Medical Center as the largest, the collaboration with shared medical records has been unmeasurable.</a:t>
            </a:r>
          </a:p>
          <a:p>
            <a:pPr marL="0" indent="0">
              <a:buNone/>
            </a:pPr>
            <a:endParaRPr lang="en-US" dirty="0" smtClean="0"/>
          </a:p>
          <a:p>
            <a:endParaRPr lang="en-US" dirty="0"/>
          </a:p>
        </p:txBody>
      </p:sp>
    </p:spTree>
    <p:extLst>
      <p:ext uri="{BB962C8B-B14F-4D97-AF65-F5344CB8AC3E}">
        <p14:creationId xmlns:p14="http://schemas.microsoft.com/office/powerpoint/2010/main" val="3187653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9E1B34"/>
                </a:solidFill>
              </a:rPr>
              <a:t>Education and Training</a:t>
            </a:r>
          </a:p>
          <a:p>
            <a:pPr marL="0" indent="0">
              <a:buNone/>
            </a:pPr>
            <a:r>
              <a:rPr lang="en-US" dirty="0" smtClean="0"/>
              <a:t>	* C.N.A Program</a:t>
            </a:r>
          </a:p>
          <a:p>
            <a:pPr marL="0" indent="0">
              <a:buNone/>
            </a:pPr>
            <a:r>
              <a:rPr lang="en-US" dirty="0"/>
              <a:t>	</a:t>
            </a:r>
            <a:r>
              <a:rPr lang="en-US" dirty="0" smtClean="0"/>
              <a:t>* Medical Assistant</a:t>
            </a:r>
          </a:p>
          <a:p>
            <a:pPr marL="0" indent="0">
              <a:buNone/>
            </a:pPr>
            <a:r>
              <a:rPr lang="en-US" dirty="0"/>
              <a:t>	</a:t>
            </a:r>
            <a:r>
              <a:rPr lang="en-US" dirty="0" smtClean="0"/>
              <a:t>* School of Surgical Technology</a:t>
            </a:r>
          </a:p>
          <a:p>
            <a:pPr marL="0" indent="0">
              <a:buNone/>
            </a:pPr>
            <a:r>
              <a:rPr lang="en-US" dirty="0"/>
              <a:t>	</a:t>
            </a:r>
            <a:r>
              <a:rPr lang="en-US" dirty="0" smtClean="0"/>
              <a:t>* Phlebotomy School</a:t>
            </a:r>
            <a:endParaRPr lang="en-US" dirty="0"/>
          </a:p>
          <a:p>
            <a:r>
              <a:rPr lang="en-US" b="1" dirty="0" smtClean="0">
                <a:solidFill>
                  <a:srgbClr val="9E1B34"/>
                </a:solidFill>
              </a:rPr>
              <a:t>Tuition Reimbursement</a:t>
            </a:r>
          </a:p>
          <a:p>
            <a:r>
              <a:rPr lang="en-US" b="1" dirty="0" smtClean="0">
                <a:solidFill>
                  <a:srgbClr val="9E1B34"/>
                </a:solidFill>
              </a:rPr>
              <a:t>Language Enhancement</a:t>
            </a:r>
          </a:p>
          <a:p>
            <a:r>
              <a:rPr lang="en-US" b="1" dirty="0" smtClean="0">
                <a:solidFill>
                  <a:srgbClr val="9E1B34"/>
                </a:solidFill>
              </a:rPr>
              <a:t>Leadership Training and Organizational Development</a:t>
            </a:r>
          </a:p>
          <a:p>
            <a:r>
              <a:rPr lang="en-US" b="1" dirty="0" smtClean="0">
                <a:solidFill>
                  <a:srgbClr val="9E1B34"/>
                </a:solidFill>
              </a:rPr>
              <a:t>Healthcare Career Pathways</a:t>
            </a:r>
            <a:endParaRPr lang="en-US" b="1" dirty="0">
              <a:solidFill>
                <a:srgbClr val="9E1B34"/>
              </a:solidFill>
            </a:endParaRPr>
          </a:p>
        </p:txBody>
      </p:sp>
      <p:sp>
        <p:nvSpPr>
          <p:cNvPr id="3" name="Slide Number Placeholder 2"/>
          <p:cNvSpPr>
            <a:spLocks noGrp="1"/>
          </p:cNvSpPr>
          <p:nvPr>
            <p:ph type="sldNum" sz="quarter" idx="4"/>
          </p:nvPr>
        </p:nvSpPr>
        <p:spPr/>
        <p:txBody>
          <a:bodyPr/>
          <a:lstStyle/>
          <a:p>
            <a:fld id="{178A68C7-47CD-4FDE-9645-D1E4BA08B93E}" type="slidenum">
              <a:rPr lang="en-US" smtClean="0"/>
              <a:pPr/>
              <a:t>16</a:t>
            </a:fld>
            <a:endParaRPr lang="en-US" dirty="0"/>
          </a:p>
        </p:txBody>
      </p:sp>
      <p:sp>
        <p:nvSpPr>
          <p:cNvPr id="4" name="Title 3"/>
          <p:cNvSpPr>
            <a:spLocks noGrp="1"/>
          </p:cNvSpPr>
          <p:nvPr>
            <p:ph type="title"/>
          </p:nvPr>
        </p:nvSpPr>
        <p:spPr/>
        <p:txBody>
          <a:bodyPr/>
          <a:lstStyle/>
          <a:p>
            <a:pPr algn="ctr"/>
            <a:r>
              <a:rPr lang="en-US" sz="3200" b="1" dirty="0" err="1" smtClean="0"/>
              <a:t>MaineHealth</a:t>
            </a:r>
            <a:r>
              <a:rPr lang="en-US" sz="3200" b="1" dirty="0" smtClean="0"/>
              <a:t> Center for Workforce Development</a:t>
            </a:r>
            <a:endParaRPr lang="en-US" sz="3200" b="1" dirty="0"/>
          </a:p>
        </p:txBody>
      </p:sp>
    </p:spTree>
    <p:extLst>
      <p:ext uri="{BB962C8B-B14F-4D97-AF65-F5344CB8AC3E}">
        <p14:creationId xmlns:p14="http://schemas.microsoft.com/office/powerpoint/2010/main" val="337821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78A68C7-47CD-4FDE-9645-D1E4BA08B93E}" type="slidenum">
              <a:rPr lang="en-US" smtClean="0"/>
              <a:pPr/>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533400"/>
            <a:ext cx="6477000" cy="4572000"/>
          </a:xfrm>
          <a:prstGeom prst="rect">
            <a:avLst/>
          </a:prstGeom>
        </p:spPr>
      </p:pic>
    </p:spTree>
    <p:extLst>
      <p:ext uri="{BB962C8B-B14F-4D97-AF65-F5344CB8AC3E}">
        <p14:creationId xmlns:p14="http://schemas.microsoft.com/office/powerpoint/2010/main" val="2420763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001000" y="6324600"/>
            <a:ext cx="609600" cy="304800"/>
          </a:xfrm>
        </p:spPr>
        <p:txBody>
          <a:bodyPr/>
          <a:lstStyle/>
          <a:p>
            <a:fld id="{178A68C7-47CD-4FDE-9645-D1E4BA08B93E}" type="slidenum">
              <a:rPr lang="en-US" smtClean="0"/>
              <a:pPr/>
              <a:t>2</a:t>
            </a:fld>
            <a:endParaRPr lang="en-US" dirty="0"/>
          </a:p>
        </p:txBody>
      </p:sp>
      <p:sp>
        <p:nvSpPr>
          <p:cNvPr id="5" name="Title 4"/>
          <p:cNvSpPr>
            <a:spLocks noGrp="1"/>
          </p:cNvSpPr>
          <p:nvPr>
            <p:ph type="title"/>
          </p:nvPr>
        </p:nvSpPr>
        <p:spPr>
          <a:xfrm>
            <a:off x="381000" y="228600"/>
            <a:ext cx="8305800" cy="904702"/>
          </a:xfrm>
        </p:spPr>
        <p:txBody>
          <a:bodyPr/>
          <a:lstStyle/>
          <a:p>
            <a:pPr algn="ctr"/>
            <a:endParaRPr lang="en-US" dirty="0"/>
          </a:p>
        </p:txBody>
      </p:sp>
      <p:pic>
        <p:nvPicPr>
          <p:cNvPr id="4" name="IMG_245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16200000">
            <a:off x="2674651" y="52676"/>
            <a:ext cx="2720975" cy="5936674"/>
          </a:xfrm>
          <a:prstGeom prst="rect">
            <a:avLst/>
          </a:prstGeom>
        </p:spPr>
      </p:pic>
    </p:spTree>
    <p:extLst>
      <p:ext uri="{BB962C8B-B14F-4D97-AF65-F5344CB8AC3E}">
        <p14:creationId xmlns:p14="http://schemas.microsoft.com/office/powerpoint/2010/main" val="1513603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381000" y="1295400"/>
            <a:ext cx="8328660" cy="3886200"/>
          </a:xfrm>
        </p:spPr>
        <p:txBody>
          <a:bodyPr/>
          <a:lstStyle/>
          <a:p>
            <a:endParaRPr lang="en-US" dirty="0" smtClean="0">
              <a:solidFill>
                <a:srgbClr val="0070C0"/>
              </a:solidFill>
              <a:latin typeface="Bookman Old Style" panose="02050604050505020204" pitchFamily="18" charset="0"/>
              <a:cs typeface="Arial Bold" panose="020B0704020202020204" pitchFamily="34" charset="0"/>
            </a:endParaRPr>
          </a:p>
          <a:p>
            <a:pPr marL="0" indent="0" algn="ctr">
              <a:buNone/>
            </a:pPr>
            <a:r>
              <a:rPr lang="en-US" sz="2400" dirty="0" smtClean="0">
                <a:latin typeface="+mj-lt"/>
                <a:cs typeface="Arial Bold" panose="020B0704020202020204" pitchFamily="34" charset="0"/>
              </a:rPr>
              <a:t>Hospitality </a:t>
            </a:r>
            <a:r>
              <a:rPr lang="en-US" sz="2400" dirty="0">
                <a:latin typeface="+mj-lt"/>
                <a:cs typeface="Arial Bold" panose="020B0704020202020204" pitchFamily="34" charset="0"/>
              </a:rPr>
              <a:t>is defined as “the quality or disposition of receiving  and treating guests (in this case patients and their loved ones) and strangers in a warm, friendly, generous way.” </a:t>
            </a:r>
            <a:r>
              <a:rPr lang="en-US" sz="2400" dirty="0">
                <a:latin typeface="+mj-lt"/>
              </a:rPr>
              <a:t>Moreover, hospitality is the relationship between the guest and the host, of the act or practice of being hospitable.  This includes the reception and entertainment of guests, visitors, or strangers.  It  also involves cordial and generous reception of or disposition toward guests. </a:t>
            </a:r>
          </a:p>
          <a:p>
            <a:pPr marL="0" indent="0">
              <a:buNone/>
            </a:pPr>
            <a:endParaRPr lang="en-US" dirty="0"/>
          </a:p>
        </p:txBody>
      </p:sp>
      <p:sp>
        <p:nvSpPr>
          <p:cNvPr id="4" name="Title 3"/>
          <p:cNvSpPr>
            <a:spLocks noGrp="1"/>
          </p:cNvSpPr>
          <p:nvPr>
            <p:ph type="title"/>
          </p:nvPr>
        </p:nvSpPr>
        <p:spPr/>
        <p:txBody>
          <a:bodyPr/>
          <a:lstStyle/>
          <a:p>
            <a:pPr algn="ctr"/>
            <a:r>
              <a:rPr lang="en-US" b="1" dirty="0" smtClean="0"/>
              <a:t>Hospitality Defined</a:t>
            </a:r>
            <a:endParaRPr lang="en-US" b="1" dirty="0"/>
          </a:p>
        </p:txBody>
      </p:sp>
      <p:sp>
        <p:nvSpPr>
          <p:cNvPr id="5" name="Slide Number Placeholder 4"/>
          <p:cNvSpPr>
            <a:spLocks noGrp="1"/>
          </p:cNvSpPr>
          <p:nvPr>
            <p:ph type="sldNum" sz="quarter" idx="4"/>
          </p:nvPr>
        </p:nvSpPr>
        <p:spPr/>
        <p:txBody>
          <a:bodyPr/>
          <a:lstStyle/>
          <a:p>
            <a:fld id="{178A68C7-47CD-4FDE-9645-D1E4BA08B93E}" type="slidenum">
              <a:rPr lang="en-US" smtClean="0"/>
              <a:pPr/>
              <a:t>3</a:t>
            </a:fld>
            <a:endParaRPr lang="en-US" dirty="0"/>
          </a:p>
        </p:txBody>
      </p:sp>
    </p:spTree>
    <p:extLst>
      <p:ext uri="{BB962C8B-B14F-4D97-AF65-F5344CB8AC3E}">
        <p14:creationId xmlns:p14="http://schemas.microsoft.com/office/powerpoint/2010/main" val="383253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78A68C7-47CD-4FDE-9645-D1E4BA08B93E}" type="slidenum">
              <a:rPr lang="en-US" smtClean="0"/>
              <a:pPr/>
              <a:t>4</a:t>
            </a:fld>
            <a:endParaRPr lang="en-US" dirty="0"/>
          </a:p>
        </p:txBody>
      </p:sp>
      <p:pic>
        <p:nvPicPr>
          <p:cNvPr id="2050" name="Picture 2" desc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1"/>
            <a:ext cx="617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923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78A68C7-47CD-4FDE-9645-D1E4BA08B93E}" type="slidenum">
              <a:rPr lang="en-US" smtClean="0"/>
              <a:pPr/>
              <a:t>5</a:t>
            </a:fld>
            <a:endParaRPr lang="en-US" dirty="0"/>
          </a:p>
        </p:txBody>
      </p:sp>
      <p:sp>
        <p:nvSpPr>
          <p:cNvPr id="4" name="Title 3"/>
          <p:cNvSpPr>
            <a:spLocks noGrp="1"/>
          </p:cNvSpPr>
          <p:nvPr>
            <p:ph type="title"/>
          </p:nvPr>
        </p:nvSpPr>
        <p:spPr/>
        <p:txBody>
          <a:bodyPr/>
          <a:lstStyle/>
          <a:p>
            <a:r>
              <a:rPr lang="en-US" b="1" dirty="0" smtClean="0"/>
              <a:t>Timeline of Healthcare and Hospitality</a:t>
            </a:r>
            <a:endParaRPr lang="en-US" b="1" dirty="0"/>
          </a:p>
        </p:txBody>
      </p:sp>
      <p:pic>
        <p:nvPicPr>
          <p:cNvPr id="1028" name="Picture 4" desc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32216"/>
            <a:ext cx="6858000" cy="354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8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pPr>
            <a:r>
              <a:rPr lang="en-US" sz="1400" b="1" dirty="0" smtClean="0">
                <a:solidFill>
                  <a:srgbClr val="9E1B34"/>
                </a:solidFill>
                <a:latin typeface="+mj-lt"/>
              </a:rPr>
              <a:t>Increased </a:t>
            </a:r>
            <a:r>
              <a:rPr lang="en-US" sz="1400" b="1" dirty="0">
                <a:solidFill>
                  <a:srgbClr val="9E1B34"/>
                </a:solidFill>
                <a:latin typeface="+mj-lt"/>
              </a:rPr>
              <a:t>patient loyalty </a:t>
            </a:r>
            <a:r>
              <a:rPr lang="en-US" sz="1400" dirty="0">
                <a:solidFill>
                  <a:srgbClr val="9E1B34"/>
                </a:solidFill>
                <a:latin typeface="+mj-lt"/>
              </a:rPr>
              <a:t>– </a:t>
            </a:r>
            <a:r>
              <a:rPr lang="en-US" sz="1400" dirty="0">
                <a:latin typeface="+mj-lt"/>
              </a:rPr>
              <a:t>For every patient who complains, 20 dissatisfied patients do not, and 90% of dissatisfied patients won’t return.  Rush University Medical Center in Chicago calculated that improved patient satisfaction scores translated to $2.3 million in additional revenues annually.</a:t>
            </a:r>
          </a:p>
          <a:p>
            <a:pPr lvl="1">
              <a:buFont typeface="Arial" panose="020B0604020202020204" pitchFamily="34" charset="0"/>
              <a:buChar char="•"/>
            </a:pPr>
            <a:endParaRPr lang="en-US" sz="1400" dirty="0">
              <a:solidFill>
                <a:srgbClr val="9E1B34"/>
              </a:solidFill>
              <a:latin typeface="+mj-lt"/>
            </a:endParaRPr>
          </a:p>
          <a:p>
            <a:pPr lvl="1">
              <a:buFont typeface="Arial" panose="020B0604020202020204" pitchFamily="34" charset="0"/>
              <a:buChar char="•"/>
            </a:pPr>
            <a:r>
              <a:rPr lang="en-US" sz="1400" b="1" dirty="0">
                <a:solidFill>
                  <a:srgbClr val="9E1B34"/>
                </a:solidFill>
                <a:latin typeface="+mj-lt"/>
              </a:rPr>
              <a:t>Reduced malpractice claims</a:t>
            </a:r>
            <a:r>
              <a:rPr lang="en-US" sz="1400" dirty="0">
                <a:solidFill>
                  <a:srgbClr val="9E1B34"/>
                </a:solidFill>
                <a:latin typeface="+mj-lt"/>
              </a:rPr>
              <a:t> – </a:t>
            </a:r>
            <a:r>
              <a:rPr lang="en-US" sz="1400" dirty="0">
                <a:latin typeface="+mj-lt"/>
              </a:rPr>
              <a:t>A correlation was drawn between patient satisfaction scores showing that each one-point decrease in score is associated with a 5% increase in the rate of risk-management episodes.</a:t>
            </a:r>
          </a:p>
          <a:p>
            <a:pPr lvl="1">
              <a:buFont typeface="Arial" panose="020B0604020202020204" pitchFamily="34" charset="0"/>
              <a:buChar char="•"/>
            </a:pPr>
            <a:endParaRPr lang="en-US" sz="1400" dirty="0">
              <a:latin typeface="+mj-lt"/>
            </a:endParaRPr>
          </a:p>
          <a:p>
            <a:pPr lvl="1">
              <a:buFont typeface="Arial" panose="020B0604020202020204" pitchFamily="34" charset="0"/>
              <a:buChar char="•"/>
            </a:pPr>
            <a:r>
              <a:rPr lang="en-US" sz="1400" b="1" dirty="0">
                <a:solidFill>
                  <a:srgbClr val="9E1B34"/>
                </a:solidFill>
                <a:latin typeface="+mj-lt"/>
              </a:rPr>
              <a:t>Improved efficiency</a:t>
            </a:r>
            <a:r>
              <a:rPr lang="en-US" sz="1400" dirty="0">
                <a:solidFill>
                  <a:srgbClr val="9E1B34"/>
                </a:solidFill>
                <a:latin typeface="+mj-lt"/>
              </a:rPr>
              <a:t> – </a:t>
            </a:r>
            <a:r>
              <a:rPr lang="en-US" sz="1400" dirty="0">
                <a:latin typeface="+mj-lt"/>
              </a:rPr>
              <a:t>Stony Brook University Medical Center in New York linked reductions in length of stay and fewer errors after focusing on patient and employee satisfaction, including a jump from the bottom percentile to the 80</a:t>
            </a:r>
            <a:r>
              <a:rPr lang="en-US" sz="1400" baseline="30000" dirty="0">
                <a:latin typeface="+mj-lt"/>
              </a:rPr>
              <a:t>th</a:t>
            </a:r>
            <a:r>
              <a:rPr lang="en-US" sz="1400" dirty="0">
                <a:latin typeface="+mj-lt"/>
              </a:rPr>
              <a:t> percentile in patient satisfaction.</a:t>
            </a:r>
          </a:p>
          <a:p>
            <a:pPr lvl="1">
              <a:buFont typeface="Arial" panose="020B0604020202020204" pitchFamily="34" charset="0"/>
              <a:buChar char="•"/>
            </a:pPr>
            <a:endParaRPr lang="en-US" sz="1400" dirty="0">
              <a:solidFill>
                <a:srgbClr val="9E1B34"/>
              </a:solidFill>
              <a:latin typeface="+mj-lt"/>
            </a:endParaRPr>
          </a:p>
          <a:p>
            <a:pPr lvl="1">
              <a:buFont typeface="Arial" panose="020B0604020202020204" pitchFamily="34" charset="0"/>
              <a:buChar char="•"/>
            </a:pPr>
            <a:r>
              <a:rPr lang="en-US" sz="1400" b="1" dirty="0">
                <a:solidFill>
                  <a:srgbClr val="9E1B34"/>
                </a:solidFill>
                <a:latin typeface="+mj-lt"/>
              </a:rPr>
              <a:t>Increased employee and physician satisfaction</a:t>
            </a:r>
            <a:r>
              <a:rPr lang="en-US" sz="1400" dirty="0">
                <a:solidFill>
                  <a:srgbClr val="9E1B34"/>
                </a:solidFill>
                <a:latin typeface="+mj-lt"/>
              </a:rPr>
              <a:t> – </a:t>
            </a:r>
            <a:r>
              <a:rPr lang="en-US" sz="1400" dirty="0">
                <a:latin typeface="+mj-lt"/>
              </a:rPr>
              <a:t>Increasing internal satisfaction among employees and providers results in increased referrals and volumes, increased staff retention, and reduced turnover costs.</a:t>
            </a:r>
            <a:endParaRPr lang="en-US" sz="1400" b="1" dirty="0">
              <a:latin typeface="+mj-lt"/>
            </a:endParaRPr>
          </a:p>
          <a:p>
            <a:endParaRPr lang="en-US" dirty="0"/>
          </a:p>
        </p:txBody>
      </p:sp>
      <p:sp>
        <p:nvSpPr>
          <p:cNvPr id="3" name="Slide Number Placeholder 2"/>
          <p:cNvSpPr>
            <a:spLocks noGrp="1"/>
          </p:cNvSpPr>
          <p:nvPr>
            <p:ph type="sldNum" sz="quarter" idx="4"/>
          </p:nvPr>
        </p:nvSpPr>
        <p:spPr/>
        <p:txBody>
          <a:bodyPr/>
          <a:lstStyle/>
          <a:p>
            <a:fld id="{178A68C7-47CD-4FDE-9645-D1E4BA08B93E}" type="slidenum">
              <a:rPr lang="en-US" smtClean="0"/>
              <a:pPr/>
              <a:t>6</a:t>
            </a:fld>
            <a:endParaRPr lang="en-US" dirty="0"/>
          </a:p>
        </p:txBody>
      </p:sp>
      <p:sp>
        <p:nvSpPr>
          <p:cNvPr id="4" name="Title 3"/>
          <p:cNvSpPr>
            <a:spLocks noGrp="1"/>
          </p:cNvSpPr>
          <p:nvPr>
            <p:ph type="title"/>
          </p:nvPr>
        </p:nvSpPr>
        <p:spPr/>
        <p:txBody>
          <a:bodyPr/>
          <a:lstStyle/>
          <a:p>
            <a:r>
              <a:rPr lang="en-US" b="1" dirty="0" smtClean="0"/>
              <a:t>Why Hospitality Matters in </a:t>
            </a:r>
            <a:r>
              <a:rPr lang="en-US" b="1" dirty="0"/>
              <a:t>Healthcare</a:t>
            </a:r>
            <a:endParaRPr lang="en-US" dirty="0"/>
          </a:p>
        </p:txBody>
      </p:sp>
    </p:spTree>
    <p:extLst>
      <p:ext uri="{BB962C8B-B14F-4D97-AF65-F5344CB8AC3E}">
        <p14:creationId xmlns:p14="http://schemas.microsoft.com/office/powerpoint/2010/main" val="2922922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78A68C7-47CD-4FDE-9645-D1E4BA08B93E}" type="slidenum">
              <a:rPr lang="en-US" smtClean="0"/>
              <a:pPr/>
              <a:t>7</a:t>
            </a:fld>
            <a:endParaRPr lang="en-US" dirty="0"/>
          </a:p>
        </p:txBody>
      </p:sp>
      <p:sp>
        <p:nvSpPr>
          <p:cNvPr id="4" name="Title 3"/>
          <p:cNvSpPr>
            <a:spLocks noGrp="1"/>
          </p:cNvSpPr>
          <p:nvPr>
            <p:ph type="title"/>
          </p:nvPr>
        </p:nvSpPr>
        <p:spPr/>
        <p:txBody>
          <a:bodyPr/>
          <a:lstStyle/>
          <a:p>
            <a:r>
              <a:rPr lang="en-US" sz="3200" b="1" dirty="0"/>
              <a:t>Why Hospitality Matters in Healthcare</a:t>
            </a:r>
            <a:endParaRPr lang="en-US" sz="3200" dirty="0"/>
          </a:p>
        </p:txBody>
      </p:sp>
      <p:sp>
        <p:nvSpPr>
          <p:cNvPr id="6" name="Rectangle 3"/>
          <p:cNvSpPr>
            <a:spLocks noGrp="1" noChangeArrowheads="1"/>
          </p:cNvSpPr>
          <p:nvPr>
            <p:ph idx="1"/>
          </p:nvPr>
        </p:nvSpPr>
        <p:spPr/>
        <p:txBody>
          <a:bodyPr/>
          <a:lstStyle/>
          <a:p>
            <a:pPr marL="0" lvl="1" indent="0" algn="ctr">
              <a:buNone/>
            </a:pPr>
            <a:r>
              <a:rPr lang="en-US" sz="1800" dirty="0">
                <a:solidFill>
                  <a:srgbClr val="509E2F"/>
                </a:solidFill>
                <a:latin typeface="Bookman Old Style" panose="02050604050505020204" pitchFamily="18" charset="0"/>
              </a:rPr>
              <a:t>The Financial Imperative</a:t>
            </a:r>
          </a:p>
          <a:p>
            <a:pPr marL="0" lvl="1" indent="0">
              <a:buNone/>
            </a:pPr>
            <a:r>
              <a:rPr lang="en-US" sz="1400" dirty="0">
                <a:solidFill>
                  <a:srgbClr val="509E2F"/>
                </a:solidFill>
                <a:latin typeface="Bookman Old Style" panose="02050604050505020204" pitchFamily="18" charset="0"/>
              </a:rPr>
              <a:t>Value-based purchasing</a:t>
            </a:r>
          </a:p>
          <a:p>
            <a:pPr marL="285750" lvl="1">
              <a:buFont typeface="Arial" panose="020B0604020202020204" pitchFamily="34" charset="0"/>
              <a:buChar char="•"/>
            </a:pPr>
            <a:r>
              <a:rPr lang="en-US" sz="1400" dirty="0">
                <a:solidFill>
                  <a:srgbClr val="0077C8"/>
                </a:solidFill>
                <a:latin typeface="Bookman Old Style" panose="02050604050505020204" pitchFamily="18" charset="0"/>
              </a:rPr>
              <a:t>Incentive payments based on “total performance scores.”</a:t>
            </a:r>
          </a:p>
          <a:p>
            <a:pPr marL="285750" lvl="1">
              <a:buFont typeface="Arial" panose="020B0604020202020204" pitchFamily="34" charset="0"/>
              <a:buChar char="•"/>
            </a:pPr>
            <a:r>
              <a:rPr lang="en-US" sz="1400" dirty="0" smtClean="0">
                <a:solidFill>
                  <a:srgbClr val="0077C8"/>
                </a:solidFill>
                <a:latin typeface="Bookman Old Style" panose="02050604050505020204" pitchFamily="18" charset="0"/>
              </a:rPr>
              <a:t>Total </a:t>
            </a:r>
            <a:r>
              <a:rPr lang="en-US" sz="1400" dirty="0">
                <a:solidFill>
                  <a:srgbClr val="0077C8"/>
                </a:solidFill>
                <a:latin typeface="Bookman Old Style" panose="02050604050505020204" pitchFamily="18" charset="0"/>
              </a:rPr>
              <a:t>performance score based on two domains</a:t>
            </a:r>
            <a:r>
              <a:rPr lang="en-US" sz="1400" dirty="0" smtClean="0">
                <a:solidFill>
                  <a:srgbClr val="0077C8"/>
                </a:solidFill>
                <a:latin typeface="Bookman Old Style" panose="02050604050505020204" pitchFamily="18" charset="0"/>
              </a:rPr>
              <a:t>.</a:t>
            </a:r>
          </a:p>
          <a:p>
            <a:pPr marL="285750" lvl="1">
              <a:buFont typeface="Arial" panose="020B0604020202020204" pitchFamily="34" charset="0"/>
              <a:buChar char="•"/>
            </a:pPr>
            <a:endParaRPr lang="en-US" sz="1400" dirty="0">
              <a:solidFill>
                <a:srgbClr val="0077C8"/>
              </a:solidFill>
              <a:latin typeface="Bookman Old Style" panose="02050604050505020204" pitchFamily="18" charset="0"/>
            </a:endParaRPr>
          </a:p>
        </p:txBody>
      </p:sp>
      <p:graphicFrame>
        <p:nvGraphicFramePr>
          <p:cNvPr id="8" name="Chart 7"/>
          <p:cNvGraphicFramePr/>
          <p:nvPr>
            <p:extLst>
              <p:ext uri="{D42A27DB-BD31-4B8C-83A1-F6EECF244321}">
                <p14:modId xmlns:p14="http://schemas.microsoft.com/office/powerpoint/2010/main" val="1631954148"/>
              </p:ext>
            </p:extLst>
          </p:nvPr>
        </p:nvGraphicFramePr>
        <p:xfrm>
          <a:off x="609600" y="2743200"/>
          <a:ext cx="51054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2953953"/>
              </p:ext>
            </p:extLst>
          </p:nvPr>
        </p:nvGraphicFramePr>
        <p:xfrm>
          <a:off x="5410200" y="1697182"/>
          <a:ext cx="2971800" cy="233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971502" y="5006370"/>
            <a:ext cx="4914900" cy="523220"/>
          </a:xfrm>
          <a:prstGeom prst="rect">
            <a:avLst/>
          </a:prstGeom>
          <a:noFill/>
        </p:spPr>
        <p:txBody>
          <a:bodyPr wrap="square" rtlCol="0">
            <a:spAutoFit/>
          </a:bodyPr>
          <a:lstStyle/>
          <a:p>
            <a:pPr algn="ctr"/>
            <a:r>
              <a:rPr lang="en-US" sz="1400" dirty="0">
                <a:solidFill>
                  <a:srgbClr val="509E2F"/>
                </a:solidFill>
              </a:rPr>
              <a:t>Top three organizational priorities for healthcare leaders</a:t>
            </a:r>
          </a:p>
          <a:p>
            <a:pPr algn="ctr"/>
            <a:r>
              <a:rPr lang="en-US" sz="1400" dirty="0">
                <a:solidFill>
                  <a:srgbClr val="509E2F"/>
                </a:solidFill>
              </a:rPr>
              <a:t>(Beryl Institute, 2013)</a:t>
            </a:r>
          </a:p>
        </p:txBody>
      </p:sp>
    </p:spTree>
    <p:extLst>
      <p:ext uri="{BB962C8B-B14F-4D97-AF65-F5344CB8AC3E}">
        <p14:creationId xmlns:p14="http://schemas.microsoft.com/office/powerpoint/2010/main" val="2198658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78A68C7-47CD-4FDE-9645-D1E4BA08B93E}" type="slidenum">
              <a:rPr lang="en-US" smtClean="0"/>
              <a:pPr/>
              <a:t>8</a:t>
            </a:fld>
            <a:endParaRPr lang="en-US" dirty="0"/>
          </a:p>
        </p:txBody>
      </p:sp>
      <p:sp>
        <p:nvSpPr>
          <p:cNvPr id="6" name="Content Placeholder 5"/>
          <p:cNvSpPr>
            <a:spLocks noGrp="1"/>
          </p:cNvSpPr>
          <p:nvPr>
            <p:ph idx="1"/>
          </p:nvPr>
        </p:nvSpPr>
        <p:spPr/>
        <p:txBody>
          <a:bodyPr/>
          <a:lstStyle/>
          <a:p>
            <a:endParaRPr lang="en-US" u="sng" dirty="0" smtClean="0">
              <a:hlinkClick r:id="rId2"/>
            </a:endParaRPr>
          </a:p>
          <a:p>
            <a:endParaRPr lang="en-US" u="sng" dirty="0">
              <a:hlinkClick r:id="rId2"/>
            </a:endParaRPr>
          </a:p>
          <a:p>
            <a:pPr algn="ctr"/>
            <a:endParaRPr lang="en-US" b="1" u="sng" dirty="0" smtClean="0">
              <a:hlinkClick r:id="rId2"/>
            </a:endParaRPr>
          </a:p>
          <a:p>
            <a:pPr algn="ctr"/>
            <a:r>
              <a:rPr lang="en-US" b="1" u="sng" dirty="0" smtClean="0">
                <a:hlinkClick r:id="rId3"/>
              </a:rPr>
              <a:t>Medical facility operates like luxury hotel</a:t>
            </a:r>
            <a:endParaRPr lang="en-US" b="1" u="sng" dirty="0" smtClean="0">
              <a:hlinkClick r:id="rId2"/>
            </a:endParaRPr>
          </a:p>
        </p:txBody>
      </p:sp>
    </p:spTree>
    <p:extLst>
      <p:ext uri="{BB962C8B-B14F-4D97-AF65-F5344CB8AC3E}">
        <p14:creationId xmlns:p14="http://schemas.microsoft.com/office/powerpoint/2010/main" val="75222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3962400" cy="4267200"/>
          </a:xfrm>
        </p:spPr>
        <p:txBody>
          <a:bodyPr/>
          <a:lstStyle/>
          <a:p>
            <a:pPr marL="0" indent="0">
              <a:buNone/>
            </a:pPr>
            <a:r>
              <a:rPr lang="en-US" sz="2800" b="1" dirty="0" smtClean="0">
                <a:solidFill>
                  <a:srgbClr val="9E1B34"/>
                </a:solidFill>
              </a:rPr>
              <a:t>Healthcare</a:t>
            </a:r>
          </a:p>
          <a:p>
            <a:r>
              <a:rPr lang="en-US" sz="2400" dirty="0" smtClean="0"/>
              <a:t>Environmental </a:t>
            </a:r>
            <a:r>
              <a:rPr lang="en-US" sz="2400" dirty="0"/>
              <a:t>Services	</a:t>
            </a:r>
          </a:p>
          <a:p>
            <a:r>
              <a:rPr lang="en-US" sz="2400" dirty="0" smtClean="0"/>
              <a:t>Food </a:t>
            </a:r>
            <a:r>
              <a:rPr lang="en-US" sz="2400" dirty="0"/>
              <a:t>and Nutrition	</a:t>
            </a:r>
            <a:endParaRPr lang="en-US" sz="2400" dirty="0" smtClean="0"/>
          </a:p>
          <a:p>
            <a:r>
              <a:rPr lang="en-US" sz="2400" dirty="0" smtClean="0"/>
              <a:t>Print Shop</a:t>
            </a:r>
            <a:endParaRPr lang="en-US" sz="2400" dirty="0"/>
          </a:p>
          <a:p>
            <a:r>
              <a:rPr lang="en-US" sz="2400" dirty="0" smtClean="0"/>
              <a:t>Plant Operations/Facilities</a:t>
            </a:r>
          </a:p>
          <a:p>
            <a:r>
              <a:rPr lang="en-US" sz="2400" dirty="0" smtClean="0"/>
              <a:t>Facilities</a:t>
            </a:r>
            <a:r>
              <a:rPr lang="en-US" sz="2400" dirty="0"/>
              <a:t>	</a:t>
            </a:r>
            <a:endParaRPr lang="en-US" sz="2400" dirty="0" smtClean="0"/>
          </a:p>
          <a:p>
            <a:r>
              <a:rPr lang="en-US" sz="2400" dirty="0" smtClean="0"/>
              <a:t>Volunteer </a:t>
            </a:r>
            <a:r>
              <a:rPr lang="en-US" sz="2400" dirty="0"/>
              <a:t>Services</a:t>
            </a:r>
          </a:p>
          <a:p>
            <a:r>
              <a:rPr lang="en-US" sz="2400" dirty="0" smtClean="0"/>
              <a:t>Patient </a:t>
            </a:r>
            <a:r>
              <a:rPr lang="en-US" sz="2400" dirty="0"/>
              <a:t>Transport</a:t>
            </a:r>
            <a:r>
              <a:rPr lang="en-US" sz="1200" dirty="0"/>
              <a:t>	</a:t>
            </a:r>
            <a:endParaRPr lang="en-US" sz="1200" dirty="0" smtClean="0"/>
          </a:p>
          <a:p>
            <a:pPr marL="0" indent="0">
              <a:buNone/>
            </a:pPr>
            <a:endParaRPr lang="en-US" dirty="0"/>
          </a:p>
          <a:p>
            <a:endParaRPr lang="en-US" dirty="0"/>
          </a:p>
        </p:txBody>
      </p:sp>
      <p:sp>
        <p:nvSpPr>
          <p:cNvPr id="3" name="Content Placeholder 2"/>
          <p:cNvSpPr>
            <a:spLocks noGrp="1"/>
          </p:cNvSpPr>
          <p:nvPr>
            <p:ph idx="10"/>
          </p:nvPr>
        </p:nvSpPr>
        <p:spPr>
          <a:xfrm>
            <a:off x="5257800" y="1325418"/>
            <a:ext cx="4023360" cy="3886200"/>
          </a:xfrm>
        </p:spPr>
        <p:txBody>
          <a:bodyPr/>
          <a:lstStyle/>
          <a:p>
            <a:pPr marL="0" indent="0">
              <a:buNone/>
            </a:pPr>
            <a:r>
              <a:rPr lang="en-US" sz="2800" b="1" dirty="0" smtClean="0">
                <a:solidFill>
                  <a:srgbClr val="9E1B34"/>
                </a:solidFill>
              </a:rPr>
              <a:t>Hospitality</a:t>
            </a:r>
          </a:p>
          <a:p>
            <a:r>
              <a:rPr lang="en-US" sz="2400" dirty="0" smtClean="0"/>
              <a:t>Housekeeping</a:t>
            </a:r>
          </a:p>
          <a:p>
            <a:r>
              <a:rPr lang="en-US" sz="2400" dirty="0" smtClean="0"/>
              <a:t>Food &amp; Beverage</a:t>
            </a:r>
          </a:p>
          <a:p>
            <a:r>
              <a:rPr lang="en-US" sz="2400" dirty="0" smtClean="0"/>
              <a:t>Business Office</a:t>
            </a:r>
          </a:p>
          <a:p>
            <a:r>
              <a:rPr lang="en-US" sz="2400" dirty="0" smtClean="0"/>
              <a:t>Engineering</a:t>
            </a:r>
          </a:p>
          <a:p>
            <a:r>
              <a:rPr lang="en-US" sz="2400" dirty="0" smtClean="0"/>
              <a:t>Engineering</a:t>
            </a:r>
          </a:p>
          <a:p>
            <a:r>
              <a:rPr lang="en-US" sz="2400" dirty="0" smtClean="0"/>
              <a:t>Interns</a:t>
            </a:r>
          </a:p>
          <a:p>
            <a:r>
              <a:rPr lang="en-US" sz="2400" dirty="0" smtClean="0"/>
              <a:t>Bell Services</a:t>
            </a:r>
            <a:endParaRPr lang="en-US" sz="2400" dirty="0"/>
          </a:p>
        </p:txBody>
      </p:sp>
      <p:sp>
        <p:nvSpPr>
          <p:cNvPr id="4" name="Title 3"/>
          <p:cNvSpPr>
            <a:spLocks noGrp="1"/>
          </p:cNvSpPr>
          <p:nvPr>
            <p:ph type="title"/>
          </p:nvPr>
        </p:nvSpPr>
        <p:spPr/>
        <p:txBody>
          <a:bodyPr/>
          <a:lstStyle/>
          <a:p>
            <a:pPr algn="ctr"/>
            <a:r>
              <a:rPr lang="en-US" sz="2800" b="1" dirty="0"/>
              <a:t>The Career Crosswalk between Hospitality and Healthcare</a:t>
            </a:r>
            <a:endParaRPr lang="en-US" sz="2800" dirty="0"/>
          </a:p>
        </p:txBody>
      </p:sp>
      <p:sp>
        <p:nvSpPr>
          <p:cNvPr id="5" name="Slide Number Placeholder 4"/>
          <p:cNvSpPr>
            <a:spLocks noGrp="1"/>
          </p:cNvSpPr>
          <p:nvPr>
            <p:ph type="sldNum" sz="quarter" idx="4"/>
          </p:nvPr>
        </p:nvSpPr>
        <p:spPr/>
        <p:txBody>
          <a:bodyPr/>
          <a:lstStyle/>
          <a:p>
            <a:fld id="{178A68C7-47CD-4FDE-9645-D1E4BA08B93E}" type="slidenum">
              <a:rPr lang="en-US" smtClean="0"/>
              <a:pPr/>
              <a:t>9</a:t>
            </a:fld>
            <a:endParaRPr lang="en-US" dirty="0"/>
          </a:p>
        </p:txBody>
      </p:sp>
      <p:sp>
        <p:nvSpPr>
          <p:cNvPr id="6" name="Right Arrow 5"/>
          <p:cNvSpPr/>
          <p:nvPr/>
        </p:nvSpPr>
        <p:spPr>
          <a:xfrm>
            <a:off x="4038600" y="1896340"/>
            <a:ext cx="795691" cy="304800"/>
          </a:xfrm>
          <a:prstGeom prst="rightArrow">
            <a:avLst>
              <a:gd name="adj1" fmla="val 2520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000500" y="2386156"/>
            <a:ext cx="838200" cy="304800"/>
          </a:xfrm>
          <a:prstGeom prst="rightArrow">
            <a:avLst>
              <a:gd name="adj1" fmla="val 2520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96091" y="4459978"/>
            <a:ext cx="838200" cy="304800"/>
          </a:xfrm>
          <a:prstGeom prst="rightArrow">
            <a:avLst>
              <a:gd name="adj1" fmla="val 2520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004908" y="3912882"/>
            <a:ext cx="838200" cy="304800"/>
          </a:xfrm>
          <a:prstGeom prst="rightArrow">
            <a:avLst>
              <a:gd name="adj1" fmla="val 2520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999555" y="3455682"/>
            <a:ext cx="838200" cy="304800"/>
          </a:xfrm>
          <a:prstGeom prst="rightArrow">
            <a:avLst>
              <a:gd name="adj1" fmla="val 2520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000500" y="2933252"/>
            <a:ext cx="838200" cy="304800"/>
          </a:xfrm>
          <a:prstGeom prst="rightArrow">
            <a:avLst>
              <a:gd name="adj1" fmla="val 2520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996091" y="4982408"/>
            <a:ext cx="838200" cy="304800"/>
          </a:xfrm>
          <a:prstGeom prst="rightArrow">
            <a:avLst>
              <a:gd name="adj1" fmla="val 2520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140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MC_Values_Template">
  <a:themeElements>
    <a:clrScheme name="MMC Brand Colors">
      <a:dk1>
        <a:srgbClr val="000000"/>
      </a:dk1>
      <a:lt1>
        <a:srgbClr val="FFFFFF"/>
      </a:lt1>
      <a:dk2>
        <a:srgbClr val="695D54"/>
      </a:dk2>
      <a:lt2>
        <a:srgbClr val="FFFFFF"/>
      </a:lt2>
      <a:accent1>
        <a:srgbClr val="9E1B34"/>
      </a:accent1>
      <a:accent2>
        <a:srgbClr val="5B97B1"/>
      </a:accent2>
      <a:accent3>
        <a:srgbClr val="E5DB96"/>
      </a:accent3>
      <a:accent4>
        <a:srgbClr val="9CC5C9"/>
      </a:accent4>
      <a:accent5>
        <a:srgbClr val="BDB6B0"/>
      </a:accent5>
      <a:accent6>
        <a:srgbClr val="E7E2B7"/>
      </a:accent6>
      <a:hlink>
        <a:srgbClr val="004151"/>
      </a:hlink>
      <a:folHlink>
        <a:srgbClr val="9E1B34"/>
      </a:folHlink>
    </a:clrScheme>
    <a:fontScheme name="MMC Brand Font">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cap="all" baseline="0" dirty="0" smtClean="0"/>
        </a:defPPr>
      </a:lstStyle>
    </a:txDef>
  </a:objectDefaults>
  <a:extraClrSchemeLst/>
  <a:extLst>
    <a:ext uri="{05A4C25C-085E-4340-85A3-A5531E510DB2}">
      <thm15:themeFamily xmlns:thm15="http://schemas.microsoft.com/office/thememl/2012/main" name="MMC Values PowerPoint Template 4-17 [Read-Only]" id="{63CB436E-8E07-4858-9C5E-A01F52A8DCF1}" vid="{8F061E7F-D3CE-4D93-A143-1B1F5AAD88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Document</p:Name>
  <p:Description/>
  <p:Statement/>
  <p:PolicyItems/>
</p:Policy>
</file>

<file path=customXml/item4.xml><?xml version="1.0" encoding="utf-8"?>
<p:properties xmlns:p="http://schemas.microsoft.com/office/2006/metadata/properties" xmlns:xsi="http://www.w3.org/2001/XMLSchema-instance" xmlns:pc="http://schemas.microsoft.com/office/infopath/2007/PartnerControls">
  <documentManagement>
    <_dlc_DocId xmlns="95f4bff9-3ae6-4c63-9805-661800761518">MMCID-65-66</_dlc_DocId>
    <_dlc_DocIdUrl xmlns="95f4bff9-3ae6-4c63-9805-661800761518">
      <Url>https://my.mainehealth.org/mmc/Departments/Communications/_layouts/DocIdRedir.aspx?ID=MMCID-65-66</Url>
      <Description>MMCID-65-66</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356D5CDD457419468848EF7CAACC3247" ma:contentTypeVersion="8" ma:contentTypeDescription="Create a new document." ma:contentTypeScope="" ma:versionID="4f1c5a6a47a60b1e0b5b382d8738ab6d">
  <xsd:schema xmlns:xsd="http://www.w3.org/2001/XMLSchema" xmlns:xs="http://www.w3.org/2001/XMLSchema" xmlns:p="http://schemas.microsoft.com/office/2006/metadata/properties" xmlns:ns2="95f4bff9-3ae6-4c63-9805-661800761518" targetNamespace="http://schemas.microsoft.com/office/2006/metadata/properties" ma:root="true" ma:fieldsID="bc81553bdc18a6331939e67581a824ff" ns2:_="">
    <xsd:import namespace="95f4bff9-3ae6-4c63-9805-66180076151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4bff9-3ae6-4c63-9805-6618007615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7E19A-C4B0-44F3-B365-3AD80A891B21}">
  <ds:schemaRefs>
    <ds:schemaRef ds:uri="http://schemas.microsoft.com/sharepoint/events"/>
  </ds:schemaRefs>
</ds:datastoreItem>
</file>

<file path=customXml/itemProps2.xml><?xml version="1.0" encoding="utf-8"?>
<ds:datastoreItem xmlns:ds="http://schemas.openxmlformats.org/officeDocument/2006/customXml" ds:itemID="{DB8B0ED8-A402-4DD2-BFCB-FD2CDEF80EDF}">
  <ds:schemaRefs>
    <ds:schemaRef ds:uri="http://schemas.microsoft.com/sharepoint/v3/contenttype/forms"/>
  </ds:schemaRefs>
</ds:datastoreItem>
</file>

<file path=customXml/itemProps3.xml><?xml version="1.0" encoding="utf-8"?>
<ds:datastoreItem xmlns:ds="http://schemas.openxmlformats.org/officeDocument/2006/customXml" ds:itemID="{B2C4590E-74E2-4EA0-896C-889B2CEBA5B0}">
  <ds:schemaRefs>
    <ds:schemaRef ds:uri="office.server.policy"/>
  </ds:schemaRefs>
</ds:datastoreItem>
</file>

<file path=customXml/itemProps4.xml><?xml version="1.0" encoding="utf-8"?>
<ds:datastoreItem xmlns:ds="http://schemas.openxmlformats.org/officeDocument/2006/customXml" ds:itemID="{C2A5D2CA-1665-4156-94E4-364CF862498D}">
  <ds:schemaRefs>
    <ds:schemaRef ds:uri="http://purl.org/dc/terms/"/>
    <ds:schemaRef ds:uri="95f4bff9-3ae6-4c63-9805-661800761518"/>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692BCE35-DD07-4134-876B-D7803AAE5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4bff9-3ae6-4c63-9805-661800761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MMC Values PowerPoint Template 4-17</Template>
  <TotalTime>3823</TotalTime>
  <Words>792</Words>
  <Application>Microsoft Office PowerPoint</Application>
  <PresentationFormat>Letter Paper (8.5x11 in)</PresentationFormat>
  <Paragraphs>132</Paragraphs>
  <Slides>17</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Arial Bold</vt:lpstr>
      <vt:lpstr>Bookman Old Style</vt:lpstr>
      <vt:lpstr>Calibri</vt:lpstr>
      <vt:lpstr>Garamond</vt:lpstr>
      <vt:lpstr>Wingdings</vt:lpstr>
      <vt:lpstr>MMC_Values_Template</vt:lpstr>
      <vt:lpstr>PowerPoint Presentation</vt:lpstr>
      <vt:lpstr>PowerPoint Presentation</vt:lpstr>
      <vt:lpstr>Hospitality Defined</vt:lpstr>
      <vt:lpstr>PowerPoint Presentation</vt:lpstr>
      <vt:lpstr>Timeline of Healthcare and Hospitality</vt:lpstr>
      <vt:lpstr>Why Hospitality Matters in Healthcare</vt:lpstr>
      <vt:lpstr>Why Hospitality Matters in Healthcare</vt:lpstr>
      <vt:lpstr>PowerPoint Presentation</vt:lpstr>
      <vt:lpstr>The Career Crosswalk between Hospitality and Healthcare</vt:lpstr>
      <vt:lpstr>The Career Crosswalk between Hospitality and Healthcare, cont’d</vt:lpstr>
      <vt:lpstr>Pros Healthcare vs. Hospitality Path</vt:lpstr>
      <vt:lpstr>MaineHealth Who Are We?</vt:lpstr>
      <vt:lpstr>Our Values</vt:lpstr>
      <vt:lpstr>Maine Health</vt:lpstr>
      <vt:lpstr>Maine Medical Center</vt:lpstr>
      <vt:lpstr>MaineHealth Center for Workforce Development</vt:lpstr>
      <vt:lpstr>PowerPoint Presentation</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Harmon</dc:creator>
  <cp:lastModifiedBy>Stacyann B Stewart</cp:lastModifiedBy>
  <cp:revision>56</cp:revision>
  <cp:lastPrinted>2015-08-12T17:59:12Z</cp:lastPrinted>
  <dcterms:created xsi:type="dcterms:W3CDTF">2019-12-26T14:57:08Z</dcterms:created>
  <dcterms:modified xsi:type="dcterms:W3CDTF">2020-06-19T17:34:08Z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0x010100356D5CDD457419468848EF7CAACC3247</vt:lpwstr>
  </property>
  <property fmtid="{D5CDD505-2E9C-101B-9397-08002B2CF9AE}" pid="3" name="_dlc_DocIdItemGuid">
    <vt:lpwstr>326d67be-9011-4887-a921-8a57d0aeb0c5</vt:lpwstr>
  </property>
</Properties>
</file>